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 id="2147483684" r:id="rId2"/>
  </p:sldMasterIdLst>
  <p:notesMasterIdLst>
    <p:notesMasterId r:id="rId54"/>
  </p:notesMasterIdLst>
  <p:handoutMasterIdLst>
    <p:handoutMasterId r:id="rId55"/>
  </p:handoutMasterIdLst>
  <p:sldIdLst>
    <p:sldId id="332" r:id="rId3"/>
    <p:sldId id="331" r:id="rId4"/>
    <p:sldId id="286" r:id="rId5"/>
    <p:sldId id="287" r:id="rId6"/>
    <p:sldId id="370" r:id="rId7"/>
    <p:sldId id="371" r:id="rId8"/>
    <p:sldId id="373" r:id="rId9"/>
    <p:sldId id="452" r:id="rId10"/>
    <p:sldId id="374" r:id="rId11"/>
    <p:sldId id="376" r:id="rId12"/>
    <p:sldId id="377" r:id="rId13"/>
    <p:sldId id="404" r:id="rId14"/>
    <p:sldId id="378" r:id="rId15"/>
    <p:sldId id="379" r:id="rId16"/>
    <p:sldId id="381" r:id="rId17"/>
    <p:sldId id="380" r:id="rId18"/>
    <p:sldId id="383" r:id="rId19"/>
    <p:sldId id="385" r:id="rId20"/>
    <p:sldId id="386" r:id="rId21"/>
    <p:sldId id="387" r:id="rId22"/>
    <p:sldId id="405" r:id="rId23"/>
    <p:sldId id="388" r:id="rId24"/>
    <p:sldId id="389" r:id="rId25"/>
    <p:sldId id="390" r:id="rId26"/>
    <p:sldId id="395" r:id="rId27"/>
    <p:sldId id="429" r:id="rId28"/>
    <p:sldId id="396" r:id="rId29"/>
    <p:sldId id="430" r:id="rId30"/>
    <p:sldId id="406" r:id="rId31"/>
    <p:sldId id="431" r:id="rId32"/>
    <p:sldId id="297" r:id="rId33"/>
    <p:sldId id="432" r:id="rId34"/>
    <p:sldId id="440" r:id="rId35"/>
    <p:sldId id="433" r:id="rId36"/>
    <p:sldId id="398" r:id="rId37"/>
    <p:sldId id="434" r:id="rId38"/>
    <p:sldId id="436" r:id="rId39"/>
    <p:sldId id="438" r:id="rId40"/>
    <p:sldId id="439" r:id="rId41"/>
    <p:sldId id="402" r:id="rId42"/>
    <p:sldId id="445" r:id="rId43"/>
    <p:sldId id="444" r:id="rId44"/>
    <p:sldId id="446" r:id="rId45"/>
    <p:sldId id="443" r:id="rId46"/>
    <p:sldId id="447" r:id="rId47"/>
    <p:sldId id="448" r:id="rId48"/>
    <p:sldId id="403" r:id="rId49"/>
    <p:sldId id="449" r:id="rId50"/>
    <p:sldId id="450" r:id="rId51"/>
    <p:sldId id="451" r:id="rId52"/>
    <p:sldId id="45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192" userDrawn="1">
          <p15:clr>
            <a:srgbClr val="A4A3A4"/>
          </p15:clr>
        </p15:guide>
        <p15:guide id="3" userDrawn="1">
          <p15:clr>
            <a:srgbClr val="A4A3A4"/>
          </p15:clr>
        </p15:guide>
        <p15:guide id="4" pos="5760" userDrawn="1">
          <p15:clr>
            <a:srgbClr val="A4A3A4"/>
          </p15:clr>
        </p15:guide>
        <p15:guide id="5" pos="5568" userDrawn="1">
          <p15:clr>
            <a:srgbClr val="A4A3A4"/>
          </p15:clr>
        </p15:guide>
        <p15:guide id="6" pos="768" userDrawn="1">
          <p15:clr>
            <a:srgbClr val="A4A3A4"/>
          </p15:clr>
        </p15:guide>
        <p15:guide id="7" pos="2856" userDrawn="1">
          <p15:clr>
            <a:srgbClr val="A4A3A4"/>
          </p15:clr>
        </p15:guide>
        <p15:guide id="8" pos="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A7E"/>
    <a:srgbClr val="2B284D"/>
    <a:srgbClr val="E0BF00"/>
    <a:srgbClr val="C10500"/>
    <a:srgbClr val="D7705B"/>
    <a:srgbClr val="CC3300"/>
    <a:srgbClr val="C25700"/>
    <a:srgbClr val="070068"/>
    <a:srgbClr val="993300"/>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777" autoAdjust="0"/>
  </p:normalViewPr>
  <p:slideViewPr>
    <p:cSldViewPr>
      <p:cViewPr varScale="1">
        <p:scale>
          <a:sx n="85" d="100"/>
          <a:sy n="85" d="100"/>
        </p:scale>
        <p:origin x="1220" y="52"/>
      </p:cViewPr>
      <p:guideLst>
        <p:guide orient="horz" pos="2688"/>
        <p:guide pos="192"/>
        <p:guide/>
        <p:guide pos="5760"/>
        <p:guide pos="5568"/>
        <p:guide pos="768"/>
        <p:guide pos="2856"/>
        <p:guide pos="45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8" d="100"/>
          <a:sy n="88" d="100"/>
        </p:scale>
        <p:origin x="3822" y="108"/>
      </p:cViewPr>
      <p:guideLst/>
    </p:cSldViewPr>
  </p:notes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B60FE6-5719-473B-B700-FA09DB970EFD}" type="datetimeFigureOut">
              <a:rPr lang="en-US" smtClean="0"/>
              <a:t>4/16/2020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B32127-1F4B-422A-B4B1-A9D1954ECB04}" type="slidenum">
              <a:rPr lang="en-US" smtClean="0"/>
              <a:t>‹#›</a:t>
            </a:fld>
            <a:endParaRPr lang="en-US"/>
          </a:p>
        </p:txBody>
      </p:sp>
    </p:spTree>
    <p:extLst>
      <p:ext uri="{BB962C8B-B14F-4D97-AF65-F5344CB8AC3E}">
        <p14:creationId xmlns:p14="http://schemas.microsoft.com/office/powerpoint/2010/main" val="4099482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57E4F-8ECC-4F83-8D17-5D0421FF7853}" type="datetimeFigureOut">
              <a:rPr lang="en-US" smtClean="0"/>
              <a:t>4/16/2020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3E6AC-5482-4A1E-9824-A1B3E50F49A7}" type="slidenum">
              <a:rPr lang="en-US" smtClean="0"/>
              <a:t>‹#›</a:t>
            </a:fld>
            <a:endParaRPr lang="en-US" dirty="0"/>
          </a:p>
        </p:txBody>
      </p:sp>
    </p:spTree>
    <p:extLst>
      <p:ext uri="{BB962C8B-B14F-4D97-AF65-F5344CB8AC3E}">
        <p14:creationId xmlns:p14="http://schemas.microsoft.com/office/powerpoint/2010/main" val="203159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Good afternoon and thanks a lot for the invitation. My name is Apostolos Psaros, I am a postdoc researcher at Columbia University and I work in the area of computational stochastic dynamics under the supervision of Professor </a:t>
            </a:r>
            <a:r>
              <a:rPr lang="en-US" sz="1200" kern="1200" dirty="0" err="1">
                <a:solidFill>
                  <a:schemeClr val="tx1"/>
                </a:solidFill>
                <a:effectLst/>
                <a:latin typeface="+mn-lt"/>
                <a:ea typeface="+mn-ea"/>
                <a:cs typeface="+mn-cs"/>
              </a:rPr>
              <a:t>Kougioumtzoglou</a:t>
            </a:r>
            <a:r>
              <a:rPr lang="en-US" sz="1200" kern="1200" dirty="0">
                <a:solidFill>
                  <a:schemeClr val="tx1"/>
                </a:solidFill>
                <a:effectLst/>
                <a:latin typeface="+mn-lt"/>
                <a:ea typeface="+mn-ea"/>
                <a:cs typeface="+mn-cs"/>
              </a:rPr>
              <a:t>. Today, I will be presenting our work on path integrals for stochastic analysis of complex dynamical systems, of interest to engineering mechanics.</a:t>
            </a:r>
          </a:p>
        </p:txBody>
      </p:sp>
      <p:sp>
        <p:nvSpPr>
          <p:cNvPr id="4" name="Slide Number Placeholder 3"/>
          <p:cNvSpPr>
            <a:spLocks noGrp="1"/>
          </p:cNvSpPr>
          <p:nvPr>
            <p:ph type="sldNum" sz="quarter" idx="10"/>
          </p:nvPr>
        </p:nvSpPr>
        <p:spPr/>
        <p:txBody>
          <a:bodyPr/>
          <a:lstStyle/>
          <a:p>
            <a:fld id="{B853E6AC-5482-4A1E-9824-A1B3E50F49A7}" type="slidenum">
              <a:rPr lang="en-US" smtClean="0"/>
              <a:t>0</a:t>
            </a:fld>
            <a:endParaRPr lang="en-US" dirty="0"/>
          </a:p>
        </p:txBody>
      </p:sp>
    </p:spTree>
    <p:extLst>
      <p:ext uri="{BB962C8B-B14F-4D97-AF65-F5344CB8AC3E}">
        <p14:creationId xmlns:p14="http://schemas.microsoft.com/office/powerpoint/2010/main" val="164486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9</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Another approach is the variational one; that is, to expand the stochastic action S in a Taylor-like fashion around the path for which the first variation vanishes. This path is associated with an extremum of the stochastic action functional and it represents the path with the maximum probability of occurrence. We’ll be calling it the most probable path and in order to determine it a variational problem is solved for the minimum stochastic action. Of course this variational problem is equivalent with the corresponding Euler Lagrange equations.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it is readily realized that an approximate way to solve the problem is to treat all the higher order variations in the series expansion as constant and approximate the PDF as a product of a normalization constant and an exponential part that resembles the probability of the most probable path.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following this most probable path approximation, the original stochastic problem is transformed into a deterministic problem. How accurate is this? We’ll try to answer this question later in the presentation. Note, that unless the EL equations can be solved for all final conditions in closed form, the solution of the variational problem has to be obtained for each and every final condition and for every time instant of interest separately.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for each final condition, either the two-point BVP defined by the EL equations is solved,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equivalently the variational problem is solved with, for example, a Rayleigh Ritz approach. </a:t>
            </a:r>
          </a:p>
        </p:txBody>
      </p:sp>
    </p:spTree>
    <p:extLst>
      <p:ext uri="{BB962C8B-B14F-4D97-AF65-F5344CB8AC3E}">
        <p14:creationId xmlns:p14="http://schemas.microsoft.com/office/powerpoint/2010/main" val="3839353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10</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After the most probable path is obtained, it is substituted in the stochastic action for obtaining the response PDF and the constant C in front of the exponential that depends only on time is obtained in the end by normalizing the PDF.</a:t>
            </a:r>
          </a:p>
        </p:txBody>
      </p:sp>
    </p:spTree>
    <p:extLst>
      <p:ext uri="{BB962C8B-B14F-4D97-AF65-F5344CB8AC3E}">
        <p14:creationId xmlns:p14="http://schemas.microsoft.com/office/powerpoint/2010/main" val="227241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11</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I will now go through some recent developments that pertain to engineering stochastic dynamics problems. </a:t>
            </a:r>
            <a:endParaRPr lang="en-US" dirty="0"/>
          </a:p>
        </p:txBody>
      </p:sp>
    </p:spTree>
    <p:extLst>
      <p:ext uri="{BB962C8B-B14F-4D97-AF65-F5344CB8AC3E}">
        <p14:creationId xmlns:p14="http://schemas.microsoft.com/office/powerpoint/2010/main" val="3311870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12</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For second order SDEs that typically describe stochastic dynamical systems, the situation is a bit more involved than before. Specifically, for a system subject to Gaussian white noise, the governing equation is written as a first order system and this, leads to solving for the augmented set of variables x and </a:t>
            </a:r>
            <a:r>
              <a:rPr lang="en-US" sz="1200" kern="1200" dirty="0" err="1">
                <a:solidFill>
                  <a:schemeClr val="tx1"/>
                </a:solidFill>
                <a:effectLst/>
                <a:latin typeface="+mn-lt"/>
                <a:ea typeface="+mn-ea"/>
                <a:cs typeface="+mn-cs"/>
              </a:rPr>
              <a:t>xdot</a:t>
            </a:r>
            <a:r>
              <a:rPr lang="en-US" sz="1200" kern="1200" dirty="0">
                <a:solidFill>
                  <a:schemeClr val="tx1"/>
                </a:solidFill>
                <a:effectLst/>
                <a:latin typeface="+mn-lt"/>
                <a:ea typeface="+mn-ea"/>
                <a:cs typeface="+mn-cs"/>
              </a:rPr>
              <a:t>, which together define a Markov process. However, only one equation has stochastic force and the other is merely a compatibility equation. In the Ito SDE formulation, this translates as a singular diffusion matrix, which cannot be readily utilized in the path integration formulation that requires an invertible diffusion matrix. </a:t>
            </a:r>
            <a:endParaRPr lang="en-US" dirty="0"/>
          </a:p>
        </p:txBody>
      </p:sp>
    </p:spTree>
    <p:extLst>
      <p:ext uri="{BB962C8B-B14F-4D97-AF65-F5344CB8AC3E}">
        <p14:creationId xmlns:p14="http://schemas.microsoft.com/office/powerpoint/2010/main" val="2923320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13</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In this case, the singularity can be overcome by analytical manipulations using delta functionals that account for the compatibility conditions and, by defining a stochastic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with two parts, one that corresponds to the singular part of the diffusion and one that corresponds to the non-singular part. </a:t>
            </a:r>
          </a:p>
        </p:txBody>
      </p:sp>
    </p:spTree>
    <p:extLst>
      <p:ext uri="{BB962C8B-B14F-4D97-AF65-F5344CB8AC3E}">
        <p14:creationId xmlns:p14="http://schemas.microsoft.com/office/powerpoint/2010/main" val="64020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14</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Next, integrating over all velocity variables yields a new path integral, with the final stochastic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defined only by the non-singular part of the diffusion matrix and with a modified functional measure. </a:t>
            </a:r>
            <a:endParaRPr lang="en-US" dirty="0"/>
          </a:p>
        </p:txBody>
      </p:sp>
    </p:spTree>
    <p:extLst>
      <p:ext uri="{BB962C8B-B14F-4D97-AF65-F5344CB8AC3E}">
        <p14:creationId xmlns:p14="http://schemas.microsoft.com/office/powerpoint/2010/main" val="3992146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15</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similar fashion, we can treat oscillators subject to non-white and non-Gaussian excitations by assuming that the excitation can be approximated by a nonlinear filter equation with Gaussian white noise on the right-hand side. In this regard, note that it is straightforward to obtain a filter approximation describing the excitation even when only the power spectrum of the excitation is available. Having obtained a filter approximation, the set of filter and governing equations is written as a higher order SDE with white noise on the right hand side and is solved with the path integral technique as before by integrating over all the compatibility variables. Note that for the resulting higher order SDE, the number of stochastic variables increases. For example, for an m-degree of freedom system we have to account for 4m stochastic variables. Similarly the order of the EL equations increases as well.</a:t>
            </a:r>
          </a:p>
        </p:txBody>
      </p:sp>
    </p:spTree>
    <p:extLst>
      <p:ext uri="{BB962C8B-B14F-4D97-AF65-F5344CB8AC3E}">
        <p14:creationId xmlns:p14="http://schemas.microsoft.com/office/powerpoint/2010/main" val="2095720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16</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Indicatively, we have used the path integral technique to solve a marine engineering problem describing an off-shore structure subject to random forces induced by sea waves. The typically utilized </a:t>
            </a:r>
            <a:r>
              <a:rPr lang="en-US" sz="1200" kern="1200" dirty="0" err="1">
                <a:solidFill>
                  <a:schemeClr val="tx1"/>
                </a:solidFill>
                <a:effectLst/>
                <a:latin typeface="+mn-lt"/>
                <a:ea typeface="+mn-ea"/>
                <a:cs typeface="+mn-cs"/>
              </a:rPr>
              <a:t>Jonswap</a:t>
            </a:r>
            <a:r>
              <a:rPr lang="en-US" sz="1200" kern="1200" dirty="0">
                <a:solidFill>
                  <a:schemeClr val="tx1"/>
                </a:solidFill>
                <a:effectLst/>
                <a:latin typeface="+mn-lt"/>
                <a:ea typeface="+mn-ea"/>
                <a:cs typeface="+mn-cs"/>
              </a:rPr>
              <a:t> power spectrum is considered and the excitation is approximated by a second-order filter that is combined with the governing stochastic equation. </a:t>
            </a:r>
          </a:p>
          <a:p>
            <a:r>
              <a:rPr lang="en-US" sz="1200" kern="1200" dirty="0">
                <a:solidFill>
                  <a:schemeClr val="tx1"/>
                </a:solidFill>
                <a:effectLst/>
                <a:latin typeface="+mn-lt"/>
                <a:ea typeface="+mn-ea"/>
                <a:cs typeface="+mn-cs"/>
              </a:rPr>
              <a:t>By solving the resulting system with the path integral technique we obtain results for the nonstationary response PDF with satisfactory accuracy as compared to a benchmark solution such as Monte Carlo simulation. </a:t>
            </a:r>
            <a:endParaRPr lang="el-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example the results I’m showing here have an average normalized l2 error of about 1% as compared to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but the questions is how many realizations should we compare with? So in general I didn’t talk about such comparisons on purpose because it’s a separate project to formally compare our results with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simulation. And I wanted the main takeaway of the presentation to be that we have small quantifiable errors compared to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and we know how to improve them by quadratic approximations. I showed however a plot of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based error for the most probable path and the quadratic approximation.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0327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17</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Nevertheless, there are cases in which the auxiliary deterministic equations are not just compatibility equations. Such cases pertain indicatively to dynamical systems with only some DOFs forced, hysteretic models with nonlinear auxiliary differential equations, and energy harvesting systems. In such cases, an analytical manipulation as before by just increasing the dimension of the problem and integrating over the time derivatives of the response is not possible. To address this issue, the stochastic equations can be divided into an underdetermined system of SDEs, that corresponds to the non-singular part of the diffusion matrix, and a set of homogeneous equations that corresponds to the singular part. By doing so, the path integral can be defined using only the non-singular part and the singular part enters the variational problem as a set of constraint equations. </a:t>
            </a:r>
          </a:p>
        </p:txBody>
      </p:sp>
    </p:spTree>
    <p:extLst>
      <p:ext uri="{BB962C8B-B14F-4D97-AF65-F5344CB8AC3E}">
        <p14:creationId xmlns:p14="http://schemas.microsoft.com/office/powerpoint/2010/main" val="1162196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18</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obtain therefore a constrained variational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solving the constrained variational problem, we can either use the Lagrange multipliers approach that yields a modified stochastic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and thus a modified set of EL equations or, use a Rayleigh Ritz approach. Specifically, the Rayleigh Ritz approach leads to a constrained optimization problem for the expansion coefficients that is solved with appropriate algorithms such as Sequential Quadratic Programming approaches, the Augmented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method or another technique for handling such problems. </a:t>
            </a:r>
          </a:p>
        </p:txBody>
      </p:sp>
    </p:spTree>
    <p:extLst>
      <p:ext uri="{BB962C8B-B14F-4D97-AF65-F5344CB8AC3E}">
        <p14:creationId xmlns:p14="http://schemas.microsoft.com/office/powerpoint/2010/main" val="2968605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My presentation will go as follows: First, I will very briefly describe the motivation behind our work, and then I will introduce the concept of path integration and explain how it can be applied to engineering systems of interest. Further, I will present our recent developments in terms of the versatility, the accuracy and the computational efficiency of the technique and conclude with ongoing and future work.  </a:t>
            </a:r>
          </a:p>
        </p:txBody>
      </p:sp>
    </p:spTree>
    <p:extLst>
      <p:ext uri="{BB962C8B-B14F-4D97-AF65-F5344CB8AC3E}">
        <p14:creationId xmlns:p14="http://schemas.microsoft.com/office/powerpoint/2010/main" val="276864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19</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we have used the technique to address a </a:t>
            </a:r>
            <a:r>
              <a:rPr lang="en-US" sz="1200" kern="1200" dirty="0" err="1">
                <a:solidFill>
                  <a:schemeClr val="tx1"/>
                </a:solidFill>
                <a:effectLst/>
                <a:latin typeface="+mn-lt"/>
                <a:ea typeface="+mn-ea"/>
                <a:cs typeface="+mn-cs"/>
              </a:rPr>
              <a:t>Bouc</a:t>
            </a:r>
            <a:r>
              <a:rPr lang="en-US" sz="1200" kern="1200" dirty="0">
                <a:solidFill>
                  <a:schemeClr val="tx1"/>
                </a:solidFill>
                <a:effectLst/>
                <a:latin typeface="+mn-lt"/>
                <a:ea typeface="+mn-ea"/>
                <a:cs typeface="+mn-cs"/>
              </a:rPr>
              <a:t>-Wen SDOF nonlinear oscillator that is typically used for modeling systems with hysteresis. The governing dynamics equation is a system of 2 equations where the top part is used to define the stochastic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while the bottom part is used as a constraint. The problem is solved using the Rayleigh Ritz approach with Hermite and Legendre polynomials and a quasi-Newton approach for solving the constrained optimization problem. The results compare well with those of Monte Carlo simulation, but are obtained with much less computational effort. </a:t>
            </a:r>
          </a:p>
        </p:txBody>
      </p:sp>
    </p:spTree>
    <p:extLst>
      <p:ext uri="{BB962C8B-B14F-4D97-AF65-F5344CB8AC3E}">
        <p14:creationId xmlns:p14="http://schemas.microsoft.com/office/powerpoint/2010/main" val="3934849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20</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Next, I would like to discuss about the accuracy of the technique. </a:t>
            </a:r>
            <a:endParaRPr lang="en-US" dirty="0"/>
          </a:p>
        </p:txBody>
      </p:sp>
    </p:spTree>
    <p:extLst>
      <p:ext uri="{BB962C8B-B14F-4D97-AF65-F5344CB8AC3E}">
        <p14:creationId xmlns:p14="http://schemas.microsoft.com/office/powerpoint/2010/main" val="622715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21</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focusing on linear systems, note that in the expansion of the stochastic action described before, the second order variation becomes constant and the higher order variations vanish. For this reason, the most probable path approximation discussed previously gives the exact solution of the problem. In this regard, considering also the mathematical merit of exact closed form solutions, in a recent paper we showed how by solving the EL equations analytically we can obtain an exact closed form solution for the nonstationary response PDF. Specifically, by substituting the solution for the most probable path and its derivatives in the stochastic action and by manipulating analytically the expressions, we were able to obtain closed form solutions that we compared with others found in the literature and obtained using different techniques. </a:t>
            </a:r>
          </a:p>
        </p:txBody>
      </p:sp>
    </p:spTree>
    <p:extLst>
      <p:ext uri="{BB962C8B-B14F-4D97-AF65-F5344CB8AC3E}">
        <p14:creationId xmlns:p14="http://schemas.microsoft.com/office/powerpoint/2010/main" val="392767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22</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Returning now to nonlinear systems, in many cases the most probable path approach exhibits high accuracy as compared with Monte Carlo simulation results. For example, we have considered the problem of electromechanical energy harvesters that are described by the shown set of equations and we compared the results with a statistical linearization approach. The path integral results are comparable in accuracy with Monte Carlo simulation results and are much more accurate than the statistical linearization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example the results I’m showing here have an average normalized l2 error of about 1% as compared to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but the questions is how many realizations should we compare with? So in general I didn’t talk about such comparisons on purpose because it’s a separate project to formally compare our results with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simulation. And I wanted the main takeaway of the presentation to be that we have small quantifiable errors compared to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and we know how to improve them by quadratic approximations. I showed however a plot of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based error for the most probable path and the quadratic approximation. </a:t>
            </a:r>
            <a:endParaRPr lang="en-US" dirty="0"/>
          </a:p>
        </p:txBody>
      </p:sp>
    </p:spTree>
    <p:extLst>
      <p:ext uri="{BB962C8B-B14F-4D97-AF65-F5344CB8AC3E}">
        <p14:creationId xmlns:p14="http://schemas.microsoft.com/office/powerpoint/2010/main" val="2992624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23</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depending on the magnitude of nonlinearity and on the time at which the PDF is computed, the accuracy of the most probable path approximation may not be acceptable. It is after all a zero order approximation. To enhance the accuracy of the technique, we have shown recently how we can consider not only the most probable path but also fluctuations around it. Note, that in the functional series expansion we have expressed the response x as the sum of the most probable path xc and a fluctuation term upper case X, which is known also as Brownian bridge when the process x is a Brownian motion because this fluctuation process vanishes at the boundaries. Therefore, within this context, accounting for fluctuations amounts to considering also additional terms in the expansion. </a:t>
            </a:r>
          </a:p>
        </p:txBody>
      </p:sp>
    </p:spTree>
    <p:extLst>
      <p:ext uri="{BB962C8B-B14F-4D97-AF65-F5344CB8AC3E}">
        <p14:creationId xmlns:p14="http://schemas.microsoft.com/office/powerpoint/2010/main" val="1379073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24</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For example, if the second order variation is considered as well, we obtain a quadratic approximation of the path integral, where phi is a factor accounting for fluctuations and the exponential part is exactly the same as before. Note that this factor is now unique for each final condition, and it’s not a shared normalization constant anymore. Further, the fluctuation factor is itself given as a path integral but because the Brownian bridge X vanishes at the boundaries, this path integral can be approximated with high accuracy. </a:t>
            </a:r>
          </a:p>
        </p:txBody>
      </p:sp>
    </p:spTree>
    <p:extLst>
      <p:ext uri="{BB962C8B-B14F-4D97-AF65-F5344CB8AC3E}">
        <p14:creationId xmlns:p14="http://schemas.microsoft.com/office/powerpoint/2010/main" val="904968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25</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by utilizing an infinite discrete expression of this new path integral we obtain a multi-dimensional Gaussian integral, because the exponent in the integrand is a quadratic form, which has an analytical solution for finite numbers of integrations. </a:t>
            </a:r>
            <a:endParaRPr lang="en-US" dirty="0"/>
          </a:p>
        </p:txBody>
      </p:sp>
    </p:spTree>
    <p:extLst>
      <p:ext uri="{BB962C8B-B14F-4D97-AF65-F5344CB8AC3E}">
        <p14:creationId xmlns:p14="http://schemas.microsoft.com/office/powerpoint/2010/main" val="130917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26</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Therefore, the computation of the fluctuation factor becomes a problem of computing the determinant of a large </a:t>
            </a:r>
            <a:r>
              <a:rPr lang="en-US" sz="1200" kern="1200" dirty="0" err="1">
                <a:solidFill>
                  <a:schemeClr val="tx1"/>
                </a:solidFill>
                <a:effectLst/>
                <a:latin typeface="+mn-lt"/>
                <a:ea typeface="+mn-ea"/>
                <a:cs typeface="+mn-cs"/>
              </a:rPr>
              <a:t>pentadiagonal</a:t>
            </a:r>
            <a:r>
              <a:rPr lang="en-US" sz="1200" kern="1200" dirty="0">
                <a:solidFill>
                  <a:schemeClr val="tx1"/>
                </a:solidFill>
                <a:effectLst/>
                <a:latin typeface="+mn-lt"/>
                <a:ea typeface="+mn-ea"/>
                <a:cs typeface="+mn-cs"/>
              </a:rPr>
              <a:t> matrix. Finally, the fact that this factor can be obtained directly without normalization, opens up the possibility of using the technique for reliability assessment applications. </a:t>
            </a:r>
          </a:p>
        </p:txBody>
      </p:sp>
    </p:spTree>
    <p:extLst>
      <p:ext uri="{BB962C8B-B14F-4D97-AF65-F5344CB8AC3E}">
        <p14:creationId xmlns:p14="http://schemas.microsoft.com/office/powerpoint/2010/main" val="846308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27</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For example, considering an oscillator with asymmetric x squared nonlinearity, we obtain results much more accurate than by using the most probable path approach and we can also estimate low-probability events efficiently. In the left figure you can see the Monte Carlo based error of the standard technique and its extension (we see that the enhancement is quite significant especially for large time instants) and on the right hand side the evolution of the fluctuation factor in time. As you can see, the fluctuation factor changes considerably not inly in time but for different x and x dot values for a given time!</a:t>
            </a: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example the results I’m showing here have an average normalized l2 error of about 1% as compared to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but the questions is how many realizations should we compare with? So in general I didn’t talk about such comparisons on purpose because it’s a separate project to formally compare our results with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simulation. And I wanted the main takeaway of the presentation to be that we have small quantifiable errors compared to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and we know how to improve them by quadratic approximations. I showed however a plot of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based error for the most probable path and the quadratic approximation. </a:t>
            </a:r>
          </a:p>
        </p:txBody>
      </p:sp>
    </p:spTree>
    <p:extLst>
      <p:ext uri="{BB962C8B-B14F-4D97-AF65-F5344CB8AC3E}">
        <p14:creationId xmlns:p14="http://schemas.microsoft.com/office/powerpoint/2010/main" val="2055252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28</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last topic I would like to talk about pertains to the computational efficiency of the technique. </a:t>
            </a:r>
          </a:p>
        </p:txBody>
      </p:sp>
    </p:spTree>
    <p:extLst>
      <p:ext uri="{BB962C8B-B14F-4D97-AF65-F5344CB8AC3E}">
        <p14:creationId xmlns:p14="http://schemas.microsoft.com/office/powerpoint/2010/main" val="617701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Irrespective of the scale of the problem, either it pertains to a nanomechanical oscillator, or a mechanical device or an infrastructure system, common challenges in analysis and design pertain to high-dimensionality, complex mathematical modeling (such as fractional derivative modeling) and stochasticity in the input and the system parameters.</a:t>
            </a:r>
            <a:endParaRPr lang="en-US" dirty="0"/>
          </a:p>
        </p:txBody>
      </p:sp>
    </p:spTree>
    <p:extLst>
      <p:ext uri="{BB962C8B-B14F-4D97-AF65-F5344CB8AC3E}">
        <p14:creationId xmlns:p14="http://schemas.microsoft.com/office/powerpoint/2010/main" val="267181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29</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discussed earlier, the variational problem cannot be solved for all final conditions directly in closed form and therefore multiple solutions are required for obtaining multiple points of the response PDF. </a:t>
            </a:r>
          </a:p>
        </p:txBody>
      </p:sp>
    </p:spTree>
    <p:extLst>
      <p:ext uri="{BB962C8B-B14F-4D97-AF65-F5344CB8AC3E}">
        <p14:creationId xmlns:p14="http://schemas.microsoft.com/office/powerpoint/2010/main" val="2270339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30</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In this regard, by discretizing an effective domain of the PDF we are left with a number of variational problems to solve that easily gets out of hand. For this reason, a data fitting procedure is followed. Specifically, the PDF is written as a linear combination of basis functions and is approximated by obtaining only a small number of measurements. To be more precise, these measurements are in essence sampled PDF values using the path integral technique. In terms of indicative bases, we have used Kronecker product bases that have been successfully used in the literature for video processing and other applications and provide a high dimensional basis by combining lower dimensional bases. Also, we have used positive definite functions such as anisotropic Gaussian functions. By doing so, we gather measurements using the path integral technique in the spatiotemporal domain and approximate the multidimensional curve by solving a linear system. </a:t>
            </a:r>
            <a:endParaRPr lang="en-US" dirty="0"/>
          </a:p>
        </p:txBody>
      </p:sp>
    </p:spTree>
    <p:extLst>
      <p:ext uri="{BB962C8B-B14F-4D97-AF65-F5344CB8AC3E}">
        <p14:creationId xmlns:p14="http://schemas.microsoft.com/office/powerpoint/2010/main" val="4183081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31</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we have obtained the non-stationary PDF of a Duffing oscillator subject to time-modulated white noise by sampling the PDF in 60,000 random points. </a:t>
            </a:r>
          </a:p>
        </p:txBody>
      </p:sp>
    </p:spTree>
    <p:extLst>
      <p:ext uri="{BB962C8B-B14F-4D97-AF65-F5344CB8AC3E}">
        <p14:creationId xmlns:p14="http://schemas.microsoft.com/office/powerpoint/2010/main" val="1866918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32</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For approximating the PDF, a basis of anisotropic Gaussian functions has been considered with 2 shape parameters, one for the spatial dimensions and one for the time dimension. And of course, the parameters have been obtained by cross validation. In the figures, you can see how the displacement and velocity of the first degree of freedom changes in time as obtained by the path integral. As for the cost difference, compared to a brute force discretization it is in the order of 10 squared and that’s in terms of number of samples needed. </a:t>
            </a:r>
            <a:endParaRPr lang="en-US" dirty="0"/>
          </a:p>
        </p:txBody>
      </p:sp>
    </p:spTree>
    <p:extLst>
      <p:ext uri="{BB962C8B-B14F-4D97-AF65-F5344CB8AC3E}">
        <p14:creationId xmlns:p14="http://schemas.microsoft.com/office/powerpoint/2010/main" val="2614497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33</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a nonlinear approximation technique that can in some cases yield an even smaller required number of measurements is to consider sparse representations. Specifically, the PDF is sampled at a number of points R that is less than the expansion coefficients N, and this yields an underdetermined system of equations with an infinite number of solutions. Interestingly, by utilizing the concept of regularization, attention is directed to solutions of the system that are sparse. Certainly, this requires the prior knowledge that the basis provides an overcomplete dictionary and that the expansion coefficient vector is indeed sparse. For example, in image processing applications wavelet bases have been identified as sparse representations and are utilized for compressive sampling applications. As a matter of fact, if a sparse representation is known a priori, the solution can be obtained as the sparsest solution that satisfies also the system up to a certain tolerance. This problem has been shown to be NP-hard to solve and there are convex and non-convex alternatives that have been proposed in the literature for dealing with it. For example, there are </a:t>
            </a:r>
            <a:r>
              <a:rPr lang="en-US" sz="1200" kern="1200" dirty="0" err="1">
                <a:solidFill>
                  <a:schemeClr val="tx1"/>
                </a:solidFill>
                <a:effectLst/>
                <a:latin typeface="+mn-lt"/>
                <a:ea typeface="+mn-ea"/>
                <a:cs typeface="+mn-cs"/>
              </a:rPr>
              <a:t>subgradient</a:t>
            </a:r>
            <a:r>
              <a:rPr lang="en-US" sz="1200" kern="1200" dirty="0">
                <a:solidFill>
                  <a:schemeClr val="tx1"/>
                </a:solidFill>
                <a:effectLst/>
                <a:latin typeface="+mn-lt"/>
                <a:ea typeface="+mn-ea"/>
                <a:cs typeface="+mn-cs"/>
              </a:rPr>
              <a:t> techniques for solving the corresponding l1-norm minimization problem (also known as LASSO in statistics), which is in essence a constrained optimization problem. </a:t>
            </a:r>
          </a:p>
        </p:txBody>
      </p:sp>
    </p:spTree>
    <p:extLst>
      <p:ext uri="{BB962C8B-B14F-4D97-AF65-F5344CB8AC3E}">
        <p14:creationId xmlns:p14="http://schemas.microsoft.com/office/powerpoint/2010/main" val="200496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34</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Typical questions one has to answer when dealing with such problems is what minimization algorithm should be used and how many measurements are considered enough depending on the anticipated sparsity of the coefficient vector. Even though there are some theoretical bounds for certain bases and for certain minimization algorithms, what is usually done in practice is simulations with synthetic data before using it with real data. </a:t>
            </a:r>
            <a:endParaRPr lang="en-US" dirty="0"/>
          </a:p>
        </p:txBody>
      </p:sp>
    </p:spTree>
    <p:extLst>
      <p:ext uri="{BB962C8B-B14F-4D97-AF65-F5344CB8AC3E}">
        <p14:creationId xmlns:p14="http://schemas.microsoft.com/office/powerpoint/2010/main" val="219113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35</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we can obtain the so called phase diagram in which the y axis represents how underdetermined the problem is, the x axis how sparse the coefficient vector is and the z axis what the success rate is. Ideally, we prefer algorithms that have the ability to reconstruct even not very sparse vectors by having available very limited observations. This procedure is typically called performance analysis and we have discussed it along with other compressive sampling and algorithmic concepts in a review paper which is currently under 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synthetic coefficient vectors with varying sparsity are generated, synthetic observations are then created by multiplying the basis matrix by the coefficients vector, and in the end, reconstruction is performed assuming varying numbers of observations. </a:t>
            </a:r>
          </a:p>
        </p:txBody>
      </p:sp>
    </p:spTree>
    <p:extLst>
      <p:ext uri="{BB962C8B-B14F-4D97-AF65-F5344CB8AC3E}">
        <p14:creationId xmlns:p14="http://schemas.microsoft.com/office/powerpoint/2010/main" val="3397804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36</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For the path integral problem specifically, we have considered a dictionary composed by polynomial basis vectors, which turns out to be sparse for problems with polynomial nonlinearities. Moreover, we have also considered the concept of group sparsity, which means that coefficients are allowed to be active or inactive together. For the PDF approximations we have performed, the fact that second order coefficients that correspond to the Gaussian part of the PDF can be grouped and active together is an additional piece of information that ended up being helpful in reducing further the required measurements. Note that this changes the optimization problem. For example, a convex reconstruction approach is group-LASSO which penalizes the activation of groups of coefficients but does not discriminate between coefficients in each group. </a:t>
            </a:r>
          </a:p>
        </p:txBody>
      </p:sp>
    </p:spTree>
    <p:extLst>
      <p:ext uri="{BB962C8B-B14F-4D97-AF65-F5344CB8AC3E}">
        <p14:creationId xmlns:p14="http://schemas.microsoft.com/office/powerpoint/2010/main" val="1577548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37</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In this regard, we have tested and</a:t>
            </a:r>
            <a:r>
              <a:rPr lang="en-US" sz="1200" kern="1200" baseline="0" dirty="0">
                <a:solidFill>
                  <a:schemeClr val="tx1"/>
                </a:solidFill>
                <a:effectLst/>
                <a:latin typeface="+mn-lt"/>
                <a:ea typeface="+mn-ea"/>
                <a:cs typeface="+mn-cs"/>
              </a:rPr>
              <a:t> compared the performances of </a:t>
            </a:r>
            <a:r>
              <a:rPr lang="en-US" sz="1200" kern="1200" dirty="0">
                <a:solidFill>
                  <a:schemeClr val="tx1"/>
                </a:solidFill>
                <a:effectLst/>
                <a:latin typeface="+mn-lt"/>
                <a:ea typeface="+mn-ea"/>
                <a:cs typeface="+mn-cs"/>
              </a:rPr>
              <a:t>several convex and non-convex reconstruction approaches (such as LASSO, group-LASSO and OMP) and in a 2018 paper we ended up using a greedy approach named Struct-OMP that iteratively adds to the approximation the basis vectors that best describe the function to be approximated. Specifically, in each iteration, the group of basis vectors most correlated with the residual is selected and an orthogonal projection to the space of selected basis vectors is obtained by least squares. In this figure you can see the mean performance, plus or minus one standard deviation, of the standard OMP algorithm without group sparsity and the Struct-OMP that accounts for group sparsity. As you can see, with the Struct-OMP with about 20% percent of measurements we obtain almost zero error, while with OMP we need about 45% of the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In general that’s typically the case with sparse representations. That we need to have some information or some intuition in order to couple our techniques with compressive sampling. As I said in image processing is wavelet bases, here for example we use the intuitive idea that the PDF can be seen as a perturbation of a Gaussian PDF. Most importantly however we need to have general sparse representations for general systems and that’s why I talked about dictionary learning in the end. </a:t>
            </a:r>
            <a:endParaRPr lang="en-US" dirty="0"/>
          </a:p>
        </p:txBody>
      </p:sp>
    </p:spTree>
    <p:extLst>
      <p:ext uri="{BB962C8B-B14F-4D97-AF65-F5344CB8AC3E}">
        <p14:creationId xmlns:p14="http://schemas.microsoft.com/office/powerpoint/2010/main" val="866841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38</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 example, we have considered a 10-DOF nonlinear oscillator subject to white noise which was addressed by sampling the PDF at about 3000 points for every time instant of interest (that takes less than an hour even on a regular PC), and corresponds to 30% of the number of coefficients. In other words, 30% </a:t>
            </a:r>
            <a:r>
              <a:rPr lang="en-US" sz="1200" kern="1200" dirty="0" err="1">
                <a:solidFill>
                  <a:schemeClr val="tx1"/>
                </a:solidFill>
                <a:effectLst/>
                <a:latin typeface="+mn-lt"/>
                <a:ea typeface="+mn-ea"/>
                <a:cs typeface="+mn-cs"/>
              </a:rPr>
              <a:t>undersampling</a:t>
            </a:r>
            <a:r>
              <a:rPr lang="en-US" sz="1200" kern="1200" dirty="0">
                <a:solidFill>
                  <a:schemeClr val="tx1"/>
                </a:solidFill>
                <a:effectLst/>
                <a:latin typeface="+mn-lt"/>
                <a:ea typeface="+mn-ea"/>
                <a:cs typeface="+mn-cs"/>
              </a:rPr>
              <a:t> ratio. </a:t>
            </a:r>
          </a:p>
        </p:txBody>
      </p:sp>
    </p:spTree>
    <p:extLst>
      <p:ext uri="{BB962C8B-B14F-4D97-AF65-F5344CB8AC3E}">
        <p14:creationId xmlns:p14="http://schemas.microsoft.com/office/powerpoint/2010/main" val="93755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In this context, the objective of uncertainty propagation</a:t>
            </a:r>
            <a:r>
              <a:rPr lang="en-US" sz="1200" kern="1200" baseline="0" dirty="0">
                <a:solidFill>
                  <a:schemeClr val="tx1"/>
                </a:solidFill>
                <a:effectLst/>
                <a:latin typeface="+mn-lt"/>
                <a:ea typeface="+mn-ea"/>
                <a:cs typeface="+mn-cs"/>
              </a:rPr>
              <a:t> is to analyze, design and optimize complex systems under the presence of uncertainty. However, </a:t>
            </a:r>
            <a:r>
              <a:rPr lang="en-US" sz="1200" kern="1200" dirty="0">
                <a:solidFill>
                  <a:schemeClr val="tx1"/>
                </a:solidFill>
                <a:effectLst/>
                <a:latin typeface="+mn-lt"/>
                <a:ea typeface="+mn-ea"/>
                <a:cs typeface="+mn-cs"/>
              </a:rPr>
              <a:t>obtaining only the first moments of the stochastic response may not be adequate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complete stochastic characterization is required instead – see for instance cases where design on low probability events is required. To this aim, the path integral technique I will be presenting today attempts to accurately obtain the joint non-stationary PDF of the response.</a:t>
            </a:r>
            <a:endParaRPr lang="en-US" dirty="0"/>
          </a:p>
        </p:txBody>
      </p:sp>
    </p:spTree>
    <p:extLst>
      <p:ext uri="{BB962C8B-B14F-4D97-AF65-F5344CB8AC3E}">
        <p14:creationId xmlns:p14="http://schemas.microsoft.com/office/powerpoint/2010/main" val="2537585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39</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we have discussed path integration techniques and various modifications and enhancements for treating stochastic dynamics problems. Specifically, we discussed how nonlinear systems subject to non-white and non-Gaussian excitations can be considered and how potential singularity in the diffusion matrix can be treated. Next we discussed about the accuracy of the technique and the fact that exact closed form expressions can be obtained for linear systems. For nonlinear systems, we showed that the most probable path approximation can yield satisfactory accuracy even for complex systems with asymmetric and bimodal PDFs, while a quadratic approximation is possible for larger nonlinearities. Finally, we discussed numerical implementation aspects of the technique and how linear and nonlinear approximations can be used for reducing the computational cost. Of course, as promising as they might be, these developments are just preliminary work that itself generates new research questions. </a:t>
            </a:r>
          </a:p>
        </p:txBody>
      </p:sp>
    </p:spTree>
    <p:extLst>
      <p:ext uri="{BB962C8B-B14F-4D97-AF65-F5344CB8AC3E}">
        <p14:creationId xmlns:p14="http://schemas.microsoft.com/office/powerpoint/2010/main" val="3588947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40</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ongoing work relates to extending the technique for accounting for excitations modeled via fractional order filters coupled with fractional order dynamical systems. Here you see some preliminary results pertaining to a SDOF nonlinear system. Again here we have to deal with singular diffusion matrices and solve fractional constrained variational problems. </a:t>
            </a:r>
          </a:p>
        </p:txBody>
      </p:sp>
    </p:spTree>
    <p:extLst>
      <p:ext uri="{BB962C8B-B14F-4D97-AF65-F5344CB8AC3E}">
        <p14:creationId xmlns:p14="http://schemas.microsoft.com/office/powerpoint/2010/main" val="3523889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41</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 members of my lab work in obtaining marginal PDFs of the response without having to obtain the complete joint PDF first. This is particularly useful in very high dimensional cases in which the joint PDF of all the degrees of freedom is not of interest. Here you can see preliminary results for 100 dimensions. By using this modification, they are able to address nanomechanical oscillators which are typically modeled as high dimensional stochastic systems.</a:t>
            </a:r>
          </a:p>
          <a:p>
            <a:endParaRPr lang="en-US" dirty="0"/>
          </a:p>
        </p:txBody>
      </p:sp>
    </p:spTree>
    <p:extLst>
      <p:ext uri="{BB962C8B-B14F-4D97-AF65-F5344CB8AC3E}">
        <p14:creationId xmlns:p14="http://schemas.microsoft.com/office/powerpoint/2010/main" val="2052117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42</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I’m glad to announce that we have almost completed a book that summarizes our research on path integrals and it will be out soon.  </a:t>
            </a:r>
          </a:p>
        </p:txBody>
      </p:sp>
    </p:spTree>
    <p:extLst>
      <p:ext uri="{BB962C8B-B14F-4D97-AF65-F5344CB8AC3E}">
        <p14:creationId xmlns:p14="http://schemas.microsoft.com/office/powerpoint/2010/main" val="1830014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43</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There are also some other research questions we have in mind that are going to be addressed in the future. For example, we would like to be able to obtain sparse representations for general systems. We did for example some preliminary work on obtaining a sparse representation based on dictionary learning and here you can see the first dictionary atoms we obtained for one dimensional systems. Then we attempted to generalize for high dimensions based on Kronecker products but we were not able to get accurate results. Here you can see the two dimensional dictionary atoms obtained with Kronecker products. So that’s something to look into and improve in the future. </a:t>
            </a:r>
          </a:p>
        </p:txBody>
      </p:sp>
    </p:spTree>
    <p:extLst>
      <p:ext uri="{BB962C8B-B14F-4D97-AF65-F5344CB8AC3E}">
        <p14:creationId xmlns:p14="http://schemas.microsoft.com/office/powerpoint/2010/main" val="4056576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44</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topic is optimal sampling learning for reducing even further the computational cost. One thing to try would be radial basis functions networks and learning of the corresponding centers.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interesting would be however to add a physics based constraint in approximating the PDF by for example neural networks. Certainly, the function we are trying to approximate is a PDF and it’s also related to a dynamical system and a specific stochastic excitation. We could be able therefore to obtain some physics based constraints that the PDF should respect and that would act as </a:t>
            </a:r>
            <a:r>
              <a:rPr lang="en-US" sz="1200" kern="1200" dirty="0" err="1">
                <a:solidFill>
                  <a:schemeClr val="tx1"/>
                </a:solidFill>
                <a:effectLst/>
                <a:latin typeface="+mn-lt"/>
                <a:ea typeface="+mn-ea"/>
                <a:cs typeface="+mn-cs"/>
              </a:rPr>
              <a:t>penalizers</a:t>
            </a:r>
            <a:r>
              <a:rPr lang="en-US" sz="1200" kern="1200" dirty="0">
                <a:solidFill>
                  <a:schemeClr val="tx1"/>
                </a:solidFill>
                <a:effectLst/>
                <a:latin typeface="+mn-lt"/>
                <a:ea typeface="+mn-ea"/>
                <a:cs typeface="+mn-cs"/>
              </a:rPr>
              <a:t> in our optimization. An example, is the moments of the response that are cheaper to obtain than the PDF itself.</a:t>
            </a: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the fluctuation factor we discussed previously obviously adds some computational cost as a trade-off for the extra accuracy it provides. But it also provides some additional piece of information which can be used in our PDF approximation. For each point of the PDF we therefore have 2 values now, the PDF value based on most probable path and the fluctuation factor. </a:t>
            </a:r>
          </a:p>
        </p:txBody>
      </p:sp>
    </p:spTree>
    <p:extLst>
      <p:ext uri="{BB962C8B-B14F-4D97-AF65-F5344CB8AC3E}">
        <p14:creationId xmlns:p14="http://schemas.microsoft.com/office/powerpoint/2010/main" val="5816076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45</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it would be interesting to answer how we can solve the variational problem for a set of close by boundary conditions simultaneously. This would be a totally different direction for reducing the computational cost. </a:t>
            </a:r>
          </a:p>
        </p:txBody>
      </p:sp>
    </p:spTree>
    <p:extLst>
      <p:ext uri="{BB962C8B-B14F-4D97-AF65-F5344CB8AC3E}">
        <p14:creationId xmlns:p14="http://schemas.microsoft.com/office/powerpoint/2010/main" val="3646605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46</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with this, I would like to thank you for your attention and I’m happy to elaborate further if you have any questions. </a:t>
            </a:r>
          </a:p>
        </p:txBody>
      </p:sp>
    </p:spTree>
    <p:extLst>
      <p:ext uri="{BB962C8B-B14F-4D97-AF65-F5344CB8AC3E}">
        <p14:creationId xmlns:p14="http://schemas.microsoft.com/office/powerpoint/2010/main" val="3902522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47</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dirty="0"/>
              <a:t>One way to define the path integral is as a multidimensional integral where the number of integrations goes to infinity and this resembles the Volterra approach for handling functionals. This is the procedure we’ve been following in this presentation. But a more refined mathematically way to define the path integral is through the so called Wiener measure that is a proper measure on the set of paths. And this allows us to treat the resulting integral formally as a probability. Even though this is not within the scope of my presentation today I would like to note that I found interesting related information in a physics book by Schulman.</a:t>
            </a:r>
          </a:p>
          <a:p>
            <a:endParaRPr lang="en-US" dirty="0"/>
          </a:p>
          <a:p>
            <a:r>
              <a:rPr lang="en-US" dirty="0"/>
              <a:t>**regarding your question, for the most probable path approximation we only need to define the stochastic </a:t>
            </a:r>
            <a:r>
              <a:rPr lang="en-US" dirty="0" err="1"/>
              <a:t>lagrangian</a:t>
            </a:r>
            <a:r>
              <a:rPr lang="en-US" dirty="0"/>
              <a:t> of the system. For the quadratic approximation however we need the measure because we use it for the determination of the fluctuation factor but we do not use any of its mathematical properties. It’s enough to know that it is well defined and to know where to find more information if needed.  </a:t>
            </a:r>
          </a:p>
        </p:txBody>
      </p:sp>
    </p:spTree>
    <p:extLst>
      <p:ext uri="{BB962C8B-B14F-4D97-AF65-F5344CB8AC3E}">
        <p14:creationId xmlns:p14="http://schemas.microsoft.com/office/powerpoint/2010/main" val="251074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48</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dirty="0"/>
              <a:t>This is a very interesting topic but I wouldn’t like to go into much detail. In a few words however, I would say that Wiener used the path integral as a mathematical tool for computing expectations of functions of Brownian motion. In the first equation D is a functional measure (generalizing the notion of volume), G is a functional distribution and F is a functional for which we compute the expectation. If alpha is the Brownian motion, then G times D defines the so called Wiener measure which is a probability measure on the set of paths. It generalizes therefore the probability notion for functions. On the other hand, the Feynman integral which represents the propagator of the Schrodinger equation by a complex valued path integral led to a reformulation of quantum mechanics but still meets analytical difficulties for defining it analytically. However, it’s considered a potent tool in quantum field theory, in the theory of superfluidity while it has found numerous applications. </a:t>
            </a:r>
          </a:p>
        </p:txBody>
      </p:sp>
    </p:spTree>
    <p:extLst>
      <p:ext uri="{BB962C8B-B14F-4D97-AF65-F5344CB8AC3E}">
        <p14:creationId xmlns:p14="http://schemas.microsoft.com/office/powerpoint/2010/main" val="157918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with the problem at hand and the path integral formalism. Consider a typical form of an Ito SDE where W represents a Wiener process, A the drift vector, that is the deterministic part of the forcing and B the diffusion matrix, that is how the stochastic force is distributed across the various degrees of freedom. This equation is equivalently written in a Langevin form that we may be more familiar with</a:t>
            </a:r>
            <a:r>
              <a:rPr lang="en-US" sz="1200" kern="1200" baseline="0" dirty="0">
                <a:solidFill>
                  <a:schemeClr val="tx1"/>
                </a:solidFill>
                <a:effectLst/>
                <a:latin typeface="+mn-lt"/>
                <a:ea typeface="+mn-ea"/>
                <a:cs typeface="+mn-cs"/>
              </a:rPr>
              <a:t>, where eta represents Gaussian white noise, </a:t>
            </a:r>
            <a:r>
              <a:rPr lang="en-US" sz="1200" kern="1200" dirty="0">
                <a:solidFill>
                  <a:schemeClr val="tx1"/>
                </a:solidFill>
                <a:effectLst/>
                <a:latin typeface="+mn-lt"/>
                <a:ea typeface="+mn-ea"/>
                <a:cs typeface="+mn-cs"/>
              </a:rPr>
              <a:t>and the Fokker Planck equation that describes how the density function of the response evolves in time. Fokker Planck is therefore a deterministic equation that describes not the stochastic process itself but its 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Loosely speaking the white noise process can be seen as the derivative of Wiener process but this is somewhat misleading because Wiener process paths are nowhere differentiable. In any case, we could treat it as symbolic expressions here knowing that the connections of all these equations can be well defined using stochastic integrals. And of course, that’s important to know. </a:t>
            </a:r>
          </a:p>
        </p:txBody>
      </p:sp>
    </p:spTree>
    <p:extLst>
      <p:ext uri="{BB962C8B-B14F-4D97-AF65-F5344CB8AC3E}">
        <p14:creationId xmlns:p14="http://schemas.microsoft.com/office/powerpoint/2010/main" val="29074907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49</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dirty="0"/>
              <a:t>For solving a path integral one could follow a direct integration method by expressing the path integral as a multidimensional integral and then either take limits and end up with a closed form expression or do numerical integrations. As you may have guessed, analytical solutions are available only for very simple systems and numerical integrations provide high accuracy that comes with high computational cost. </a:t>
            </a:r>
          </a:p>
          <a:p>
            <a:endParaRPr lang="en-US" dirty="0"/>
          </a:p>
          <a:p>
            <a:r>
              <a:rPr lang="en-US" dirty="0"/>
              <a:t>Another approach is the Monte Carlo based one. We have a functional distribution which we may be able to sample from. And then average by summing over the samples in order to approximate the expression. Or we could break the distribution into two parts, one that we can sample from and another one which we evaluate on the obtained samples. And then sum over the function evaluations to obtain an approximate solution. However, this is very computationally costly because we have to do this sampling and summation procedure for every final condition! </a:t>
            </a:r>
          </a:p>
          <a:p>
            <a:endParaRPr lang="en-US" dirty="0"/>
          </a:p>
          <a:p>
            <a:r>
              <a:rPr lang="en-US" dirty="0"/>
              <a:t>And of course the last one is the variational approach which we discussed today. </a:t>
            </a:r>
          </a:p>
        </p:txBody>
      </p:sp>
    </p:spTree>
    <p:extLst>
      <p:ext uri="{BB962C8B-B14F-4D97-AF65-F5344CB8AC3E}">
        <p14:creationId xmlns:p14="http://schemas.microsoft.com/office/powerpoint/2010/main" val="820103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50</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I didn’t go into details regarding this because in the time I had I wanted to focus on the path integral part more. But thanks for giving me the opportunity to elaborate a bit further. For solving the variational problem we follow a standard direct functional minimization approach. We use Hermite interpolating polynomials for satisfying the boundary conditions and shifted Legendre polynomials as trial functions. I understand that there are many choices for expanding the path but this has been outside the scope of our work. And then for minimizing the stochastic action, which remember is a scalar and doesn’t depend on time, we use a first order optimality condition that leads to a set of nonlinear algebraic equations. And we solve the system with variants of Newton’s method. Of course, bad initial guesses lead to singular Jacobians and depending on the problem, we’ve seen issues like this which typically we bypass by providing better initial guesses. For example we can provide as initial guess the solution of a problem with close by boundary conditions. In general, there are many ways to make the optimization more robust but such implementation aspects will be pursued in the future.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for the constrained variational problem, we have two options. One is to add </a:t>
            </a:r>
            <a:r>
              <a:rPr lang="en-US" sz="1200" kern="1200" dirty="0" err="1">
                <a:solidFill>
                  <a:schemeClr val="tx1"/>
                </a:solidFill>
                <a:effectLst/>
                <a:latin typeface="+mn-lt"/>
                <a:ea typeface="+mn-ea"/>
                <a:cs typeface="+mn-cs"/>
              </a:rPr>
              <a:t>lagrange</a:t>
            </a:r>
            <a:r>
              <a:rPr lang="en-US" sz="1200" kern="1200" dirty="0">
                <a:solidFill>
                  <a:schemeClr val="tx1"/>
                </a:solidFill>
                <a:effectLst/>
                <a:latin typeface="+mn-lt"/>
                <a:ea typeface="+mn-ea"/>
                <a:cs typeface="+mn-cs"/>
              </a:rPr>
              <a:t> multiplier functions multiplied by the constraints to our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and then solve the system of EL equations that comes with the constraint equations as well. And the other one is again within the Rayleigh Ritz context. First we have a time independent constraint </a:t>
            </a:r>
            <a:r>
              <a:rPr lang="en-US" sz="1200" kern="1200" dirty="0" err="1">
                <a:solidFill>
                  <a:schemeClr val="tx1"/>
                </a:solidFill>
                <a:effectLst/>
                <a:latin typeface="+mn-lt"/>
                <a:ea typeface="+mn-ea"/>
                <a:cs typeface="+mn-cs"/>
              </a:rPr>
              <a:t>ksi</a:t>
            </a:r>
            <a:r>
              <a:rPr lang="en-US" sz="1200" kern="1200" dirty="0">
                <a:solidFill>
                  <a:schemeClr val="tx1"/>
                </a:solidFill>
                <a:effectLst/>
                <a:latin typeface="+mn-lt"/>
                <a:ea typeface="+mn-ea"/>
                <a:cs typeface="+mn-cs"/>
              </a:rPr>
              <a:t> and solve an optimization problem as above but now with a set of constraints. And of course there are different techniques for that with different pros and cons. The Lagrange multipliers approach has the typical problem of bad guesses which lead to divergence and the Augmented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method is too slow. So what we can do is to obtain a good estimate by the first few iterations of the augmented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method and use it as initial guess to our Newton algorithm. </a:t>
            </a:r>
          </a:p>
        </p:txBody>
      </p:sp>
    </p:spTree>
    <p:extLst>
      <p:ext uri="{BB962C8B-B14F-4D97-AF65-F5344CB8AC3E}">
        <p14:creationId xmlns:p14="http://schemas.microsoft.com/office/powerpoint/2010/main" val="279517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5</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regard, it can be shown that a short-time transition density function that takes a Gaussian form is compatible with the Fokker-Planck and the SDE. This is called a short time propagator because it shows how the PDF propagates for very small time increments. By using this fact, the probability of the stochastic process following a specific path can be given as a compound event (that is a product of short-time probabilities), where the </a:t>
            </a:r>
            <a:r>
              <a:rPr lang="en-US" sz="1200" kern="1200" dirty="0" err="1">
                <a:solidFill>
                  <a:schemeClr val="tx1"/>
                </a:solidFill>
                <a:effectLst/>
                <a:latin typeface="+mn-lt"/>
                <a:ea typeface="+mn-ea"/>
                <a:cs typeface="+mn-cs"/>
              </a:rPr>
              <a:t>Markovianity</a:t>
            </a:r>
            <a:r>
              <a:rPr lang="en-US" sz="1200" kern="1200" dirty="0">
                <a:solidFill>
                  <a:schemeClr val="tx1"/>
                </a:solidFill>
                <a:effectLst/>
                <a:latin typeface="+mn-lt"/>
                <a:ea typeface="+mn-ea"/>
                <a:cs typeface="+mn-cs"/>
              </a:rPr>
              <a:t> of the process has been used. </a:t>
            </a:r>
            <a:endParaRPr lang="en-US" dirty="0"/>
          </a:p>
          <a:p>
            <a:endParaRPr lang="en-US" dirty="0"/>
          </a:p>
        </p:txBody>
      </p:sp>
    </p:spTree>
    <p:extLst>
      <p:ext uri="{BB962C8B-B14F-4D97-AF65-F5344CB8AC3E}">
        <p14:creationId xmlns:p14="http://schemas.microsoft.com/office/powerpoint/2010/main" val="1793623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6</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by denoting with L the expression in the exponential, the  probability of the response process to start from some initial point and end up at a final point can be given as a multidimensional integral over all the possible intermediate points that the process may pass from.</a:t>
            </a:r>
          </a:p>
        </p:txBody>
      </p:sp>
    </p:spTree>
    <p:extLst>
      <p:ext uri="{BB962C8B-B14F-4D97-AF65-F5344CB8AC3E}">
        <p14:creationId xmlns:p14="http://schemas.microsoft.com/office/powerpoint/2010/main" val="2161413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7</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continuous limit, this can be construed as an integral over all the possible paths that the process may take in order to start from the given initial point and end up at the given final point. I will be calling these points initial and final conditions and note that all the paths have to satisfy these conditions. Certainly, each path has a different probability of occurrence, which in the continuous limit takes the form of a probability density functional and is the integrand of this functional integral.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terms of notation, L is called stochastic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S, which is the integral of the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is the stochastic action, and D is the functional measure of integration.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side note, I would like to mention that such path integrals have been first used by Wiener for addressing problems with stochastic processes and by Feynman in theoretical physics for treating quantum mechanics problems.</a:t>
            </a:r>
          </a:p>
        </p:txBody>
      </p:sp>
    </p:spTree>
    <p:extLst>
      <p:ext uri="{BB962C8B-B14F-4D97-AF65-F5344CB8AC3E}">
        <p14:creationId xmlns:p14="http://schemas.microsoft.com/office/powerpoint/2010/main" val="366927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4A92E-986D-4129-B1C6-E53E1C37486D}" type="slidenum">
              <a:rPr lang="en-US"/>
              <a:pPr/>
              <a:t>8</a:t>
            </a:fld>
            <a:endParaRPr lang="en-US" dirty="0"/>
          </a:p>
        </p:txBody>
      </p:sp>
      <p:sp>
        <p:nvSpPr>
          <p:cNvPr id="359426" name="Rectangle 2"/>
          <p:cNvSpPr>
            <a:spLocks noGrp="1" noRot="1" noChangeAspect="1" noChangeArrowheads="1" noTextEdit="1"/>
          </p:cNvSpPr>
          <p:nvPr>
            <p:ph type="sldImg"/>
          </p:nvPr>
        </p:nvSpPr>
        <p:spPr>
          <a:xfrm>
            <a:off x="1371600" y="1143000"/>
            <a:ext cx="4114800" cy="3086100"/>
          </a:xfrm>
          <a:ln/>
        </p:spPr>
      </p:sp>
      <p:sp>
        <p:nvSpPr>
          <p:cNvPr id="359427" name="Rectangle 3"/>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Even though this expression is exact, the transition probability can be obtained analytically only for very simple systems. Alternatively, one could follow a Monte Carlo based approach and obtain samples from the probability density functional and sum over those samples. However, this approach comes with high computational cost.</a:t>
            </a:r>
            <a:endParaRPr lang="en-US" dirty="0"/>
          </a:p>
        </p:txBody>
      </p:sp>
    </p:spTree>
    <p:extLst>
      <p:ext uri="{BB962C8B-B14F-4D97-AF65-F5344CB8AC3E}">
        <p14:creationId xmlns:p14="http://schemas.microsoft.com/office/powerpoint/2010/main" val="3067760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4108482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AE2EC451-069F-44F2-B645-229A39E4C4EC}" type="datetime1">
              <a:rPr lang="en-US" smtClean="0"/>
              <a:t>4/16/2020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1120243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8334ED41-242D-45C4-812A-9A2AF17B8E8E}" type="datetime1">
              <a:rPr lang="en-US" smtClean="0"/>
              <a:t>4/16/2020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2307266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12D96F-DA9A-49B5-A088-E198B5F719D6}" type="datetime1">
              <a:rPr lang="en-US" smtClean="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519212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92E6B2-E386-4A14-AC76-C6D34E1C4D54}" type="datetime1">
              <a:rPr lang="en-US" smtClean="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3618311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6FD015-CDC9-4753-BF15-8970A7EAD31C}" type="datetime1">
              <a:rPr lang="en-US" smtClean="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851722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6D6CF4-1C52-4E13-8434-91BB1D4A3DF9}" type="datetime1">
              <a:rPr lang="en-US" smtClean="0"/>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1075324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243767-E5A6-4CAF-8EDE-3480DD79885E}" type="datetime1">
              <a:rPr lang="en-US" smtClean="0"/>
              <a:t>4/16/2020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4076765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86139A-9F03-4199-A9E7-CE5AF281B726}" type="datetime1">
              <a:rPr lang="en-US" smtClean="0"/>
              <a:t>4/16/2020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3096244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BA06D-0C2C-4E62-9E36-9159CCC224B4}" type="datetime1">
              <a:rPr lang="en-US" smtClean="0"/>
              <a:t>4/16/2020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4155596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A84631-25A9-4EDD-A77F-31D983D8BB6B}" type="datetime1">
              <a:rPr lang="en-US" smtClean="0"/>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258334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marL="0" algn="r" defTabSz="914400" rtl="0" eaLnBrk="1" latinLnBrk="0" hangingPunct="1">
              <a:defRPr lang="en-US" sz="1200" b="1" kern="1200" smtClean="0">
                <a:solidFill>
                  <a:schemeClr val="tx1"/>
                </a:solidFill>
                <a:latin typeface="Arial" panose="020B0604020202020204" pitchFamily="34" charset="0"/>
                <a:ea typeface="+mn-ea"/>
                <a:cs typeface="Arial" panose="020B0604020202020204" pitchFamily="34" charset="0"/>
              </a:defRPr>
            </a:lvl1pPr>
          </a:lstStyle>
          <a:p>
            <a:fld id="{1C58BFC6-25B7-4DC8-8DA3-1472B5D5A4A3}" type="slidenum">
              <a:rPr lang="en-US" smtClean="0"/>
              <a:pPr/>
              <a:t>‹#›</a:t>
            </a:fld>
            <a:endParaRPr lang="en-US" dirty="0"/>
          </a:p>
        </p:txBody>
      </p:sp>
    </p:spTree>
    <p:extLst>
      <p:ext uri="{BB962C8B-B14F-4D97-AF65-F5344CB8AC3E}">
        <p14:creationId xmlns:p14="http://schemas.microsoft.com/office/powerpoint/2010/main" val="1480460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F6CBB-3042-4845-BDFB-B7D4A2894235}" type="datetime1">
              <a:rPr lang="en-US" smtClean="0"/>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1038353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568C14-D297-47B9-85C3-8BB05C0F156B}" type="datetime1">
              <a:rPr lang="en-US" smtClean="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998231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AEFEF3-D9BF-4944-AB86-EA557875640D}" type="datetime1">
              <a:rPr lang="en-US" smtClean="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193263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0EF5FD22-8342-4861-9286-5DAB6E87CA93}" type="datetime1">
              <a:rPr lang="en-US" smtClean="0"/>
              <a:t>4/16/2020</a:t>
            </a:fld>
            <a:endParaRPr lang="en-US" dirty="0"/>
          </a:p>
        </p:txBody>
      </p:sp>
      <p:sp>
        <p:nvSpPr>
          <p:cNvPr id="6" name="Slide Number Placeholder 5"/>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128017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12592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78E0731B-BF8F-4CB1-9325-573F8C1A52D8}" type="datetime1">
              <a:rPr lang="en-US" smtClean="0"/>
              <a:t>4/16/2020</a:t>
            </a:fld>
            <a:endParaRPr lang="en-US"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3313828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A36327E5-C86E-4D5B-88CA-2393EA444638}" type="datetime1">
              <a:rPr lang="en-US" smtClean="0"/>
              <a:t>4/16/2020</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80272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182826BC-1192-4493-A0F4-4796ABAC6F37}" type="datetime1">
              <a:rPr lang="en-US" smtClean="0"/>
              <a:t>4/16/2020</a:t>
            </a:fld>
            <a:endParaRPr lang="en-US"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2097896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6D9F5908-FEF2-4B6D-93DC-E99B025C1EDC}" type="datetime1">
              <a:rPr lang="en-US" smtClean="0"/>
              <a:t>4/16/2020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325333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818601F8-38C1-4768-8D4E-6ACCA05CDC36}" type="datetime1">
              <a:rPr lang="en-US" smtClean="0"/>
              <a:t>4/16/2020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1C58BFC6-25B7-4DC8-8DA3-1472B5D5A4A3}" type="slidenum">
              <a:rPr lang="en-US" smtClean="0"/>
              <a:t>‹#›</a:t>
            </a:fld>
            <a:endParaRPr lang="en-US" dirty="0"/>
          </a:p>
        </p:txBody>
      </p:sp>
    </p:spTree>
    <p:extLst>
      <p:ext uri="{BB962C8B-B14F-4D97-AF65-F5344CB8AC3E}">
        <p14:creationId xmlns:p14="http://schemas.microsoft.com/office/powerpoint/2010/main" val="152502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8BFC6-25B7-4DC8-8DA3-1472B5D5A4A3}" type="slidenum">
              <a:rPr lang="en-US" smtClean="0"/>
              <a:t>‹#›</a:t>
            </a:fld>
            <a:endParaRPr lang="en-US" dirty="0"/>
          </a:p>
        </p:txBody>
      </p:sp>
      <p:sp>
        <p:nvSpPr>
          <p:cNvPr id="10" name="AutoShape 36"/>
          <p:cNvSpPr>
            <a:spLocks noChangeArrowheads="1"/>
          </p:cNvSpPr>
          <p:nvPr userDrawn="1"/>
        </p:nvSpPr>
        <p:spPr bwMode="auto">
          <a:xfrm>
            <a:off x="3872834" y="6324601"/>
            <a:ext cx="1919720" cy="461665"/>
          </a:xfrm>
          <a:prstGeom prst="roundRect">
            <a:avLst>
              <a:gd name="adj" fmla="val 347"/>
            </a:avLst>
          </a:prstGeom>
          <a:noFill/>
          <a:ln w="9525" algn="ctr">
            <a:noFill/>
            <a:round/>
            <a:headEnd/>
            <a:tailEnd/>
          </a:ln>
          <a:effectLst/>
        </p:spPr>
        <p:txBody>
          <a:bodyPr wrap="square">
            <a:spAutoFit/>
          </a:bodyPr>
          <a:lstStyle/>
          <a:p>
            <a:pPr algn="ctr">
              <a:lnSpc>
                <a:spcPct val="100000"/>
              </a:lnSpc>
            </a:pPr>
            <a:r>
              <a:rPr lang="en-GB" sz="1200" b="1" dirty="0">
                <a:latin typeface="Arial" panose="020B0604020202020204" pitchFamily="34" charset="0"/>
                <a:cs typeface="Arial" panose="020B0604020202020204" pitchFamily="34" charset="0"/>
              </a:rPr>
              <a:t>Apostolos Psaros, PhD </a:t>
            </a:r>
          </a:p>
          <a:p>
            <a:pPr algn="ctr">
              <a:lnSpc>
                <a:spcPct val="100000"/>
              </a:lnSpc>
            </a:pPr>
            <a:r>
              <a:rPr lang="en-GB" sz="1200" b="1" dirty="0">
                <a:latin typeface="Arial" panose="020B0604020202020204" pitchFamily="34" charset="0"/>
                <a:cs typeface="Arial" panose="020B0604020202020204" pitchFamily="34" charset="0"/>
              </a:rPr>
              <a:t>Postdoc Researcher</a:t>
            </a:r>
          </a:p>
        </p:txBody>
      </p:sp>
      <p:pic>
        <p:nvPicPr>
          <p:cNvPr id="11" name="Picture 2"/>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304800" y="6286500"/>
            <a:ext cx="2956052" cy="5567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5792553" y="6324600"/>
            <a:ext cx="2246547" cy="461665"/>
          </a:xfrm>
          <a:prstGeom prst="rect">
            <a:avLst/>
          </a:prstGeom>
        </p:spPr>
        <p:txBody>
          <a:bodyPr wrap="square">
            <a:spAutoFit/>
          </a:bodyPr>
          <a:lstStyle/>
          <a:p>
            <a:pPr algn="ctr"/>
            <a:r>
              <a:rPr lang="en-GB" sz="1200" b="1" dirty="0">
                <a:latin typeface="Arial" panose="020B0604020202020204" pitchFamily="34" charset="0"/>
                <a:cs typeface="Arial" panose="020B0604020202020204" pitchFamily="34" charset="0"/>
              </a:rPr>
              <a:t>Friday</a:t>
            </a:r>
          </a:p>
          <a:p>
            <a:pPr algn="ctr"/>
            <a:r>
              <a:rPr lang="en-GB" sz="1200" b="1" dirty="0">
                <a:latin typeface="Arial" panose="020B0604020202020204" pitchFamily="34" charset="0"/>
                <a:cs typeface="Arial" panose="020B0604020202020204" pitchFamily="34" charset="0"/>
              </a:rPr>
              <a:t>April 1</a:t>
            </a:r>
            <a:r>
              <a:rPr lang="el-GR" sz="1200" b="1" dirty="0">
                <a:latin typeface="Arial" panose="020B0604020202020204" pitchFamily="34" charset="0"/>
                <a:cs typeface="Arial" panose="020B0604020202020204" pitchFamily="34" charset="0"/>
              </a:rPr>
              <a:t>7</a:t>
            </a:r>
            <a:r>
              <a:rPr lang="en-GB" sz="1200" b="1" dirty="0">
                <a:latin typeface="Arial" panose="020B0604020202020204" pitchFamily="34" charset="0"/>
                <a:cs typeface="Arial" panose="020B0604020202020204" pitchFamily="34" charset="0"/>
              </a:rPr>
              <a:t>, 2020</a:t>
            </a:r>
          </a:p>
        </p:txBody>
      </p:sp>
    </p:spTree>
    <p:extLst>
      <p:ext uri="{BB962C8B-B14F-4D97-AF65-F5344CB8AC3E}">
        <p14:creationId xmlns:p14="http://schemas.microsoft.com/office/powerpoint/2010/main" val="3938634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37BD3-42FE-4799-8177-D209B683F489}" type="datetime1">
              <a:rPr lang="en-US" smtClean="0"/>
              <a:t>4/16/2020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8BFC6-25B7-4DC8-8DA3-1472B5D5A4A3}" type="slidenum">
              <a:rPr lang="en-US" smtClean="0"/>
              <a:t>‹#›</a:t>
            </a:fld>
            <a:endParaRPr lang="en-US" dirty="0"/>
          </a:p>
        </p:txBody>
      </p:sp>
    </p:spTree>
    <p:extLst>
      <p:ext uri="{BB962C8B-B14F-4D97-AF65-F5344CB8AC3E}">
        <p14:creationId xmlns:p14="http://schemas.microsoft.com/office/powerpoint/2010/main" val="20680782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13.PNG"/><Relationship Id="rId4" Type="http://schemas.openxmlformats.org/officeDocument/2006/relationships/image" Target="../media/image26.PNG"/><Relationship Id="rId9" Type="http://schemas.openxmlformats.org/officeDocument/2006/relationships/image" Target="../media/image24.jp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3.PNG"/><Relationship Id="rId7"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35.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5.PNG"/><Relationship Id="rId7"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image" Target="../media/image46.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3.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3.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9.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9.PNG"/><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3.pn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gi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3.png"/><Relationship Id="rId7" Type="http://schemas.openxmlformats.org/officeDocument/2006/relationships/image" Target="../media/image7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3.PNG"/><Relationship Id="rId4" Type="http://schemas.openxmlformats.org/officeDocument/2006/relationships/image" Target="../media/image780.PNG"/><Relationship Id="rId9"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3.png"/><Relationship Id="rId7" Type="http://schemas.openxmlformats.org/officeDocument/2006/relationships/image" Target="../media/image71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JP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1.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101.PNG"/><Relationship Id="rId5" Type="http://schemas.openxmlformats.org/officeDocument/2006/relationships/image" Target="../media/image97.PNG"/><Relationship Id="rId10" Type="http://schemas.openxmlformats.org/officeDocument/2006/relationships/image" Target="../media/image100.PNG"/><Relationship Id="rId4" Type="http://schemas.openxmlformats.org/officeDocument/2006/relationships/image" Target="../media/image96.PNG"/><Relationship Id="rId9"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6.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1" y="374704"/>
            <a:ext cx="8501588" cy="5739175"/>
          </a:xfrm>
          <a:prstGeom prst="rect">
            <a:avLst/>
          </a:prstGeom>
          <a:no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9" name="Rectangle 5"/>
          <p:cNvSpPr>
            <a:spLocks noChangeArrowheads="1"/>
          </p:cNvSpPr>
          <p:nvPr/>
        </p:nvSpPr>
        <p:spPr bwMode="auto">
          <a:xfrm>
            <a:off x="739045" y="1257300"/>
            <a:ext cx="7696200" cy="1320783"/>
          </a:xfrm>
          <a:prstGeom prst="rect">
            <a:avLst/>
          </a:prstGeom>
          <a:solidFill>
            <a:srgbClr val="2B284D"/>
          </a:solidFill>
          <a:ln w="9525">
            <a:noFill/>
            <a:miter lim="800000"/>
            <a:headEnd/>
            <a:tailEnd/>
          </a:ln>
          <a:effectLst/>
        </p:spPr>
        <p:txBody>
          <a:bodyPr anchor="ctr"/>
          <a:lstStyle/>
          <a:p>
            <a:pPr algn="ctr"/>
            <a:r>
              <a:rPr lang="en-US" sz="2400" dirty="0">
                <a:solidFill>
                  <a:schemeClr val="bg1"/>
                </a:solidFill>
                <a:latin typeface="Arial" panose="020B0604020202020204" pitchFamily="34" charset="0"/>
                <a:cs typeface="Arial" panose="020B0604020202020204" pitchFamily="34" charset="0"/>
              </a:rPr>
              <a:t>Path integrals and sparse representations in computational stochastic dynamics</a:t>
            </a:r>
            <a:endParaRPr lang="en-US" sz="2400" b="1" dirty="0">
              <a:solidFill>
                <a:schemeClr val="bg1"/>
              </a:solidFill>
              <a:latin typeface="Arial" panose="020B0604020202020204" pitchFamily="34" charset="0"/>
              <a:cs typeface="Arial" panose="020B0604020202020204" pitchFamily="34" charset="0"/>
            </a:endParaRPr>
          </a:p>
        </p:txBody>
      </p:sp>
      <p:sp>
        <p:nvSpPr>
          <p:cNvPr id="10" name="Rectangle 5"/>
          <p:cNvSpPr>
            <a:spLocks noChangeArrowheads="1"/>
          </p:cNvSpPr>
          <p:nvPr/>
        </p:nvSpPr>
        <p:spPr bwMode="auto">
          <a:xfrm>
            <a:off x="739045" y="2705100"/>
            <a:ext cx="7696200" cy="877215"/>
          </a:xfrm>
          <a:prstGeom prst="rect">
            <a:avLst/>
          </a:prstGeom>
          <a:noFill/>
          <a:ln w="9525">
            <a:noFill/>
            <a:miter lim="800000"/>
            <a:headEnd/>
            <a:tailEnd/>
          </a:ln>
          <a:effectLst/>
        </p:spPr>
        <p:txBody>
          <a:bodyPr anchor="ctr"/>
          <a:lstStyle/>
          <a:p>
            <a:pPr algn="ctr"/>
            <a:r>
              <a:rPr lang="en-US" sz="2200" b="1" dirty="0">
                <a:solidFill>
                  <a:srgbClr val="2B284D"/>
                </a:solidFill>
                <a:latin typeface="Arial" panose="020B0604020202020204" pitchFamily="34" charset="0"/>
                <a:cs typeface="Arial" panose="020B0604020202020204" pitchFamily="34" charset="0"/>
              </a:rPr>
              <a:t>Apostolos Psaros, PhD</a:t>
            </a:r>
          </a:p>
          <a:p>
            <a:pPr algn="ctr"/>
            <a:r>
              <a:rPr lang="en-US" sz="2200" b="1" dirty="0">
                <a:solidFill>
                  <a:srgbClr val="2B284D"/>
                </a:solidFill>
                <a:latin typeface="Arial" panose="020B0604020202020204" pitchFamily="34" charset="0"/>
                <a:cs typeface="Arial" panose="020B0604020202020204" pitchFamily="34" charset="0"/>
              </a:rPr>
              <a:t>Postdoctoral Research Scientist</a:t>
            </a:r>
          </a:p>
        </p:txBody>
      </p:sp>
      <p:sp>
        <p:nvSpPr>
          <p:cNvPr id="11" name="Rectangle 5"/>
          <p:cNvSpPr>
            <a:spLocks noChangeArrowheads="1"/>
          </p:cNvSpPr>
          <p:nvPr/>
        </p:nvSpPr>
        <p:spPr bwMode="auto">
          <a:xfrm>
            <a:off x="723900" y="4838700"/>
            <a:ext cx="7696200" cy="1143915"/>
          </a:xfrm>
          <a:prstGeom prst="rect">
            <a:avLst/>
          </a:prstGeom>
          <a:noFill/>
          <a:ln w="9525">
            <a:noFill/>
            <a:miter lim="800000"/>
            <a:headEnd/>
            <a:tailEnd/>
          </a:ln>
          <a:effectLst/>
        </p:spPr>
        <p:txBody>
          <a:bodyPr anchor="ctr"/>
          <a:lstStyle/>
          <a:p>
            <a:pPr algn="ctr"/>
            <a:r>
              <a:rPr lang="en-US" b="1" dirty="0">
                <a:solidFill>
                  <a:srgbClr val="2B284D"/>
                </a:solidFill>
                <a:latin typeface="Arial" panose="020B0604020202020204" pitchFamily="34" charset="0"/>
                <a:cs typeface="Arial" panose="020B0604020202020204" pitchFamily="34" charset="0"/>
              </a:rPr>
              <a:t>Stochastic Engineering Dynamics Lab</a:t>
            </a:r>
          </a:p>
          <a:p>
            <a:pPr algn="ctr"/>
            <a:r>
              <a:rPr lang="en-US" b="1" dirty="0">
                <a:solidFill>
                  <a:srgbClr val="2B284D"/>
                </a:solidFill>
                <a:latin typeface="Arial" panose="020B0604020202020204" pitchFamily="34" charset="0"/>
                <a:cs typeface="Arial" panose="020B0604020202020204" pitchFamily="34" charset="0"/>
              </a:rPr>
              <a:t>Department of Civil Engineering &amp; Engineering Mechanics</a:t>
            </a:r>
          </a:p>
          <a:p>
            <a:pPr algn="ctr"/>
            <a:r>
              <a:rPr lang="en-US" b="1" dirty="0">
                <a:solidFill>
                  <a:srgbClr val="2B284D"/>
                </a:solidFill>
                <a:latin typeface="Arial" panose="020B0604020202020204" pitchFamily="34" charset="0"/>
                <a:cs typeface="Arial" panose="020B0604020202020204" pitchFamily="34" charset="0"/>
              </a:rPr>
              <a:t>Columbia University</a:t>
            </a:r>
          </a:p>
        </p:txBody>
      </p:sp>
    </p:spTree>
    <p:extLst>
      <p:ext uri="{BB962C8B-B14F-4D97-AF65-F5344CB8AC3E}">
        <p14:creationId xmlns:p14="http://schemas.microsoft.com/office/powerpoint/2010/main" val="185027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Wiener path integral formalism</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r>
              <a:rPr lang="en-US" sz="1600" b="1" dirty="0">
                <a:solidFill>
                  <a:schemeClr val="bg2"/>
                </a:solidFill>
                <a:latin typeface="Arial" panose="020B0604020202020204" pitchFamily="34" charset="0"/>
                <a:cs typeface="Arial" panose="020B0604020202020204" pitchFamily="34" charset="0"/>
              </a:rPr>
              <a:t>Analytical solutions</a:t>
            </a:r>
          </a:p>
          <a:p>
            <a:pPr lvl="1">
              <a:lnSpc>
                <a:spcPct val="80000"/>
              </a:lnSpc>
              <a:spcAft>
                <a:spcPts val="450"/>
              </a:spcAft>
            </a:pPr>
            <a:r>
              <a:rPr lang="en-US" sz="1600" b="1" dirty="0">
                <a:solidFill>
                  <a:schemeClr val="bg2"/>
                </a:solidFill>
                <a:latin typeface="Arial" panose="020B0604020202020204" pitchFamily="34" charset="0"/>
                <a:cs typeface="Arial" panose="020B0604020202020204" pitchFamily="34" charset="0"/>
              </a:rPr>
              <a:t>Simulations</a:t>
            </a:r>
          </a:p>
          <a:p>
            <a:pPr lvl="1">
              <a:lnSpc>
                <a:spcPct val="80000"/>
              </a:lnSpc>
              <a:spcAft>
                <a:spcPts val="450"/>
              </a:spcAft>
            </a:pPr>
            <a:r>
              <a:rPr lang="en-US" sz="1600" b="1" dirty="0">
                <a:latin typeface="Arial" panose="020B0604020202020204" pitchFamily="34" charset="0"/>
                <a:cs typeface="Arial" panose="020B0604020202020204" pitchFamily="34" charset="0"/>
              </a:rPr>
              <a:t>Variational problem</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Formulation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9</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677828"/>
            <a:ext cx="5144089" cy="721261"/>
          </a:xfrm>
          <a:prstGeom prst="rect">
            <a:avLst/>
          </a:prstGeom>
        </p:spPr>
      </p:pic>
      <p:sp>
        <p:nvSpPr>
          <p:cNvPr id="15" name="TextBox 14"/>
          <p:cNvSpPr txBox="1"/>
          <p:nvPr/>
        </p:nvSpPr>
        <p:spPr>
          <a:xfrm>
            <a:off x="424085" y="2316715"/>
            <a:ext cx="5519516"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16" name="TextBox 15"/>
          <p:cNvSpPr txBox="1"/>
          <p:nvPr/>
        </p:nvSpPr>
        <p:spPr>
          <a:xfrm>
            <a:off x="424085" y="2323148"/>
            <a:ext cx="5519516"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Path integral</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8661" y="3760565"/>
            <a:ext cx="1805996" cy="32836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1385" y="4106454"/>
            <a:ext cx="5416056" cy="556113"/>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4650" y="4564566"/>
            <a:ext cx="4442159" cy="480733"/>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3726" y="5143500"/>
            <a:ext cx="4110574" cy="723298"/>
          </a:xfrm>
          <a:prstGeom prst="rect">
            <a:avLst/>
          </a:prstGeom>
        </p:spPr>
      </p:pic>
      <p:cxnSp>
        <p:nvCxnSpPr>
          <p:cNvPr id="17" name="Straight Arrow Connector 16"/>
          <p:cNvCxnSpPr/>
          <p:nvPr/>
        </p:nvCxnSpPr>
        <p:spPr>
          <a:xfrm flipV="1">
            <a:off x="5988557" y="4055890"/>
            <a:ext cx="469393" cy="5088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64657" y="3848100"/>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0</a:t>
            </a:r>
          </a:p>
        </p:txBody>
      </p:sp>
      <p:sp>
        <p:nvSpPr>
          <p:cNvPr id="19" name="TextBox 18"/>
          <p:cNvSpPr txBox="1"/>
          <p:nvPr/>
        </p:nvSpPr>
        <p:spPr>
          <a:xfrm>
            <a:off x="975460" y="5335872"/>
            <a:ext cx="2597860" cy="338554"/>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600" dirty="0">
                <a:latin typeface="Arial" panose="020B0604020202020204" pitchFamily="34" charset="0"/>
                <a:cs typeface="Arial" panose="020B0604020202020204" pitchFamily="34" charset="0"/>
              </a:rPr>
              <a:t>Euler-Lagrange equations:</a:t>
            </a: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22" name="Freeform 21"/>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8" name="TextBox 27"/>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29" name="Picture 28">
            <a:extLst>
              <a:ext uri="{FF2B5EF4-FFF2-40B4-BE49-F238E27FC236}">
                <a16:creationId xmlns:a16="http://schemas.microsoft.com/office/drawing/2014/main" id="{A8043C7B-AF80-4473-92A2-1A52B99B967E}"/>
              </a:ext>
            </a:extLst>
          </p:cNvPr>
          <p:cNvPicPr>
            <a:picLocks noChangeAspect="1"/>
          </p:cNvPicPr>
          <p:nvPr/>
        </p:nvPicPr>
        <p:blipFill>
          <a:blip r:embed="rId10"/>
          <a:srcRect/>
          <a:stretch/>
        </p:blipFill>
        <p:spPr>
          <a:xfrm>
            <a:off x="1801021" y="1530525"/>
            <a:ext cx="4218191" cy="419983"/>
          </a:xfrm>
          <a:prstGeom prst="rect">
            <a:avLst/>
          </a:prstGeom>
        </p:spPr>
      </p:pic>
      <p:cxnSp>
        <p:nvCxnSpPr>
          <p:cNvPr id="30" name="Straight Arrow Connector 29">
            <a:extLst>
              <a:ext uri="{FF2B5EF4-FFF2-40B4-BE49-F238E27FC236}">
                <a16:creationId xmlns:a16="http://schemas.microsoft.com/office/drawing/2014/main" id="{7ECC40A8-1BD9-49F9-9BDB-9CA40D4AB52E}"/>
              </a:ext>
            </a:extLst>
          </p:cNvPr>
          <p:cNvCxnSpPr/>
          <p:nvPr/>
        </p:nvCxnSpPr>
        <p:spPr>
          <a:xfrm flipV="1">
            <a:off x="7308140" y="4055890"/>
            <a:ext cx="469393" cy="5088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E520C42-A4F3-43D9-B103-01A2E300E2D4}"/>
              </a:ext>
            </a:extLst>
          </p:cNvPr>
          <p:cNvSpPr txBox="1"/>
          <p:nvPr/>
        </p:nvSpPr>
        <p:spPr>
          <a:xfrm>
            <a:off x="6584240" y="3848100"/>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C00000"/>
                </a:solidFill>
                <a:latin typeface="Arial" panose="020B0604020202020204" pitchFamily="34" charset="0"/>
                <a:cs typeface="Arial" panose="020B0604020202020204" pitchFamily="34" charset="0"/>
              </a:rPr>
              <a:t>C</a:t>
            </a:r>
          </a:p>
        </p:txBody>
      </p:sp>
      <p:sp>
        <p:nvSpPr>
          <p:cNvPr id="32" name="TextBox 31">
            <a:extLst>
              <a:ext uri="{FF2B5EF4-FFF2-40B4-BE49-F238E27FC236}">
                <a16:creationId xmlns:a16="http://schemas.microsoft.com/office/drawing/2014/main" id="{DBD0476A-D435-4664-B88B-685A76BB7EC0}"/>
              </a:ext>
            </a:extLst>
          </p:cNvPr>
          <p:cNvSpPr txBox="1"/>
          <p:nvPr/>
        </p:nvSpPr>
        <p:spPr>
          <a:xfrm>
            <a:off x="6088940" y="5742057"/>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C00000"/>
                </a:solidFill>
                <a:latin typeface="Arial" panose="020B0604020202020204" pitchFamily="34" charset="0"/>
                <a:cs typeface="Arial" panose="020B0604020202020204" pitchFamily="34" charset="0"/>
              </a:rPr>
              <a:t>Deterministic!</a:t>
            </a:r>
          </a:p>
        </p:txBody>
      </p:sp>
      <p:cxnSp>
        <p:nvCxnSpPr>
          <p:cNvPr id="33" name="Straight Arrow Connector 32">
            <a:extLst>
              <a:ext uri="{FF2B5EF4-FFF2-40B4-BE49-F238E27FC236}">
                <a16:creationId xmlns:a16="http://schemas.microsoft.com/office/drawing/2014/main" id="{023B6057-7659-453D-AA2B-D2881D562AD8}"/>
              </a:ext>
            </a:extLst>
          </p:cNvPr>
          <p:cNvCxnSpPr>
            <a:cxnSpLocks/>
          </p:cNvCxnSpPr>
          <p:nvPr/>
        </p:nvCxnSpPr>
        <p:spPr>
          <a:xfrm flipH="1">
            <a:off x="7924801" y="5527383"/>
            <a:ext cx="838199" cy="0"/>
          </a:xfrm>
          <a:prstGeom prst="straightConnector1">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397F608-F9BE-42EA-9F3F-AA3438F7ABD8}"/>
              </a:ext>
            </a:extLst>
          </p:cNvPr>
          <p:cNvCxnSpPr>
            <a:cxnSpLocks/>
          </p:cNvCxnSpPr>
          <p:nvPr/>
        </p:nvCxnSpPr>
        <p:spPr>
          <a:xfrm flipH="1">
            <a:off x="7924800" y="4800600"/>
            <a:ext cx="838199" cy="0"/>
          </a:xfrm>
          <a:prstGeom prst="straightConnector1">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875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Wiener path integral formalism</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r>
              <a:rPr lang="en-US" sz="1600" b="1" dirty="0">
                <a:solidFill>
                  <a:schemeClr val="bg2"/>
                </a:solidFill>
                <a:latin typeface="Arial" panose="020B0604020202020204" pitchFamily="34" charset="0"/>
                <a:cs typeface="Arial" panose="020B0604020202020204" pitchFamily="34" charset="0"/>
              </a:rPr>
              <a:t>Analytical solutions</a:t>
            </a:r>
          </a:p>
          <a:p>
            <a:pPr lvl="1">
              <a:lnSpc>
                <a:spcPct val="80000"/>
              </a:lnSpc>
              <a:spcAft>
                <a:spcPts val="450"/>
              </a:spcAft>
            </a:pPr>
            <a:r>
              <a:rPr lang="en-US" sz="1600" b="1" dirty="0">
                <a:solidFill>
                  <a:schemeClr val="bg2"/>
                </a:solidFill>
                <a:latin typeface="Arial" panose="020B0604020202020204" pitchFamily="34" charset="0"/>
                <a:cs typeface="Arial" panose="020B0604020202020204" pitchFamily="34" charset="0"/>
              </a:rPr>
              <a:t>Simulations</a:t>
            </a:r>
          </a:p>
          <a:p>
            <a:pPr lvl="1">
              <a:lnSpc>
                <a:spcPct val="80000"/>
              </a:lnSpc>
              <a:spcAft>
                <a:spcPts val="450"/>
              </a:spcAft>
            </a:pPr>
            <a:r>
              <a:rPr lang="en-US" sz="1600" b="1" dirty="0">
                <a:latin typeface="Arial" panose="020B0604020202020204" pitchFamily="34" charset="0"/>
                <a:cs typeface="Arial" panose="020B0604020202020204" pitchFamily="34" charset="0"/>
              </a:rPr>
              <a:t>Variational problem</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995" y="4879030"/>
            <a:ext cx="4043707" cy="57198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3867213"/>
            <a:ext cx="4442159" cy="480733"/>
          </a:xfrm>
          <a:prstGeom prst="rect">
            <a:avLst/>
          </a:prstGeom>
        </p:spPr>
      </p:pic>
      <p:sp>
        <p:nvSpPr>
          <p:cNvPr id="18" name="TextBox 17"/>
          <p:cNvSpPr txBox="1"/>
          <p:nvPr/>
        </p:nvSpPr>
        <p:spPr>
          <a:xfrm>
            <a:off x="3189843" y="4403581"/>
            <a:ext cx="5519516"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19" name="TextBox 18"/>
          <p:cNvSpPr txBox="1"/>
          <p:nvPr/>
        </p:nvSpPr>
        <p:spPr>
          <a:xfrm>
            <a:off x="3189843" y="4410014"/>
            <a:ext cx="5519516"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Most probable path approximation</a:t>
            </a: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Formulation</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10</a:t>
            </a:fld>
            <a:endParaRPr lang="en-US"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2677828"/>
            <a:ext cx="5144089" cy="721261"/>
          </a:xfrm>
          <a:prstGeom prst="rect">
            <a:avLst/>
          </a:prstGeom>
        </p:spPr>
      </p:pic>
      <p:sp>
        <p:nvSpPr>
          <p:cNvPr id="15" name="TextBox 14"/>
          <p:cNvSpPr txBox="1"/>
          <p:nvPr/>
        </p:nvSpPr>
        <p:spPr>
          <a:xfrm>
            <a:off x="424085" y="2316715"/>
            <a:ext cx="5519516"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16" name="TextBox 15"/>
          <p:cNvSpPr txBox="1"/>
          <p:nvPr/>
        </p:nvSpPr>
        <p:spPr>
          <a:xfrm>
            <a:off x="424085" y="2323148"/>
            <a:ext cx="5519516"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Path integral</a:t>
            </a:r>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21" name="Freeform 20"/>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7" name="TextBox 26"/>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28" name="Picture 27">
            <a:extLst>
              <a:ext uri="{FF2B5EF4-FFF2-40B4-BE49-F238E27FC236}">
                <a16:creationId xmlns:a16="http://schemas.microsoft.com/office/drawing/2014/main" id="{F1959895-0ACB-4ED2-B236-A6F985780177}"/>
              </a:ext>
            </a:extLst>
          </p:cNvPr>
          <p:cNvPicPr>
            <a:picLocks noChangeAspect="1"/>
          </p:cNvPicPr>
          <p:nvPr/>
        </p:nvPicPr>
        <p:blipFill>
          <a:blip r:embed="rId8"/>
          <a:srcRect/>
          <a:stretch/>
        </p:blipFill>
        <p:spPr>
          <a:xfrm>
            <a:off x="1801021" y="1530525"/>
            <a:ext cx="4218191" cy="419983"/>
          </a:xfrm>
          <a:prstGeom prst="rect">
            <a:avLst/>
          </a:prstGeom>
        </p:spPr>
      </p:pic>
    </p:spTree>
    <p:extLst>
      <p:ext uri="{BB962C8B-B14F-4D97-AF65-F5344CB8AC3E}">
        <p14:creationId xmlns:p14="http://schemas.microsoft.com/office/powerpoint/2010/main" val="135404756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gn="ctr">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Extensions, generalizations and enhancements </a:t>
            </a: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Versatility</a:t>
            </a:r>
          </a:p>
          <a:p>
            <a:pPr lvl="1">
              <a:lnSpc>
                <a:spcPct val="80000"/>
              </a:lnSpc>
              <a:spcAft>
                <a:spcPts val="450"/>
              </a:spcAft>
            </a:pPr>
            <a:r>
              <a:rPr lang="en-US" sz="1600" dirty="0">
                <a:latin typeface="Arial" panose="020B0604020202020204" pitchFamily="34" charset="0"/>
                <a:cs typeface="Arial" panose="020B0604020202020204" pitchFamily="34" charset="0"/>
              </a:rPr>
              <a:t>MDOF</a:t>
            </a:r>
            <a:r>
              <a:rPr lang="en-US" sz="1600" dirty="0">
                <a:solidFill>
                  <a:schemeClr val="tx1">
                    <a:alpha val="2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nonlinear oscillators subject to non-white and non-Gaussian excitations</a:t>
            </a:r>
          </a:p>
          <a:p>
            <a:pPr marL="457200" indent="-457200">
              <a:lnSpc>
                <a:spcPct val="80000"/>
              </a:lnSpc>
              <a:spcAft>
                <a:spcPts val="450"/>
              </a:spcAft>
              <a:buNone/>
            </a:pPr>
            <a:r>
              <a:rPr lang="en-US" sz="1900" b="1" dirty="0">
                <a:solidFill>
                  <a:srgbClr val="2B284D">
                    <a:alpha val="25000"/>
                  </a:srgbClr>
                </a:solidFill>
                <a:latin typeface="Arial" panose="020B0604020202020204" pitchFamily="34" charset="0"/>
                <a:cs typeface="Arial" panose="020B0604020202020204" pitchFamily="34" charset="0"/>
              </a:rPr>
              <a:t>Accuracy</a:t>
            </a:r>
          </a:p>
          <a:p>
            <a:pPr lvl="1">
              <a:lnSpc>
                <a:spcPct val="80000"/>
              </a:lnSpc>
              <a:spcAft>
                <a:spcPts val="450"/>
              </a:spcAft>
            </a:pPr>
            <a:r>
              <a:rPr lang="en-US" sz="1600" dirty="0">
                <a:solidFill>
                  <a:schemeClr val="tx1">
                    <a:alpha val="25000"/>
                  </a:schemeClr>
                </a:solidFill>
                <a:latin typeface="Arial" panose="020B0604020202020204" pitchFamily="34" charset="0"/>
                <a:cs typeface="Arial" panose="020B0604020202020204" pitchFamily="34" charset="0"/>
              </a:rPr>
              <a:t>Most probable path accuracy and accounting for fluctuations</a:t>
            </a:r>
          </a:p>
          <a:p>
            <a:pPr marL="0" indent="0">
              <a:lnSpc>
                <a:spcPct val="80000"/>
              </a:lnSpc>
              <a:spcAft>
                <a:spcPts val="450"/>
              </a:spcAft>
              <a:buNone/>
            </a:pPr>
            <a:r>
              <a:rPr lang="en-US" sz="1900" b="1" dirty="0">
                <a:solidFill>
                  <a:srgbClr val="2B284D">
                    <a:alpha val="25000"/>
                  </a:srgbClr>
                </a:solidFill>
                <a:latin typeface="Arial" panose="020B0604020202020204" pitchFamily="34" charset="0"/>
                <a:cs typeface="Arial" panose="020B0604020202020204" pitchFamily="34" charset="0"/>
              </a:rPr>
              <a:t>Computational efficiency</a:t>
            </a:r>
          </a:p>
          <a:p>
            <a:pPr lvl="1">
              <a:lnSpc>
                <a:spcPct val="80000"/>
              </a:lnSpc>
              <a:spcAft>
                <a:spcPts val="450"/>
              </a:spcAft>
            </a:pPr>
            <a:r>
              <a:rPr lang="en-US" sz="1600" dirty="0">
                <a:solidFill>
                  <a:schemeClr val="tx1">
                    <a:alpha val="25000"/>
                  </a:schemeClr>
                </a:solidFill>
                <a:latin typeface="Arial" panose="020B0604020202020204" pitchFamily="34" charset="0"/>
                <a:cs typeface="Arial" panose="020B0604020202020204" pitchFamily="34" charset="0"/>
              </a:rPr>
              <a:t>Linear and nonlinear approximations for reducing the computational cost</a:t>
            </a:r>
          </a:p>
          <a:p>
            <a:pPr marL="457200" lvl="1" indent="0">
              <a:lnSpc>
                <a:spcPct val="80000"/>
              </a:lnSpc>
              <a:spcAft>
                <a:spcPts val="450"/>
              </a:spcAft>
              <a:buNone/>
            </a:pPr>
            <a:endParaRPr lang="en-US" sz="1400"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600" dirty="0">
              <a:latin typeface="Arial" panose="020B0604020202020204" pitchFamily="34" charset="0"/>
              <a:cs typeface="Arial" panose="020B0604020202020204" pitchFamily="34" charset="0"/>
            </a:endParaRPr>
          </a:p>
          <a:p>
            <a:pPr>
              <a:lnSpc>
                <a:spcPct val="80000"/>
              </a:lnSpc>
              <a:spcAft>
                <a:spcPts val="450"/>
              </a:spcAft>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11</a:t>
            </a:fld>
            <a:endParaRPr lang="en-US" dirty="0"/>
          </a:p>
        </p:txBody>
      </p:sp>
    </p:spTree>
    <p:extLst>
      <p:ext uri="{BB962C8B-B14F-4D97-AF65-F5344CB8AC3E}">
        <p14:creationId xmlns:p14="http://schemas.microsoft.com/office/powerpoint/2010/main" val="62570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Dynamical systems subject to white noise</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Versatility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12</a:t>
            </a:fld>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70" y="4223894"/>
            <a:ext cx="3809740" cy="102094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2450327"/>
            <a:ext cx="4203106" cy="479200"/>
          </a:xfrm>
          <a:prstGeom prst="rect">
            <a:avLst/>
          </a:prstGeom>
        </p:spPr>
      </p:pic>
      <p:sp>
        <p:nvSpPr>
          <p:cNvPr id="20" name="TextBox 19"/>
          <p:cNvSpPr txBox="1"/>
          <p:nvPr/>
        </p:nvSpPr>
        <p:spPr>
          <a:xfrm>
            <a:off x="544068" y="2375868"/>
            <a:ext cx="4277056" cy="640080"/>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724" y="3103635"/>
            <a:ext cx="2203395" cy="1020188"/>
          </a:xfrm>
          <a:prstGeom prst="rect">
            <a:avLst/>
          </a:prstGeom>
        </p:spPr>
      </p:pic>
      <p:sp>
        <p:nvSpPr>
          <p:cNvPr id="22" name="TextBox 21">
            <a:extLst>
              <a:ext uri="{FF2B5EF4-FFF2-40B4-BE49-F238E27FC236}">
                <a16:creationId xmlns:a16="http://schemas.microsoft.com/office/drawing/2014/main" id="{D89CD121-210D-4A7E-ACB7-31365E3F9518}"/>
              </a:ext>
            </a:extLst>
          </p:cNvPr>
          <p:cNvSpPr txBox="1"/>
          <p:nvPr/>
        </p:nvSpPr>
        <p:spPr>
          <a:xfrm>
            <a:off x="544068" y="2098616"/>
            <a:ext cx="4277056"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et al. (2018), </a:t>
            </a:r>
            <a:r>
              <a:rPr lang="en-US" i="1" dirty="0"/>
              <a:t>J Sound &amp; Vibration</a:t>
            </a:r>
          </a:p>
        </p:txBody>
      </p:sp>
      <p:sp>
        <p:nvSpPr>
          <p:cNvPr id="15" name="TextBox 14"/>
          <p:cNvSpPr txBox="1"/>
          <p:nvPr/>
        </p:nvSpPr>
        <p:spPr>
          <a:xfrm>
            <a:off x="3269540" y="3651647"/>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Augmented Markov process</a:t>
            </a:r>
          </a:p>
        </p:txBody>
      </p:sp>
      <p:sp>
        <p:nvSpPr>
          <p:cNvPr id="16" name="Oval 15"/>
          <p:cNvSpPr/>
          <p:nvPr/>
        </p:nvSpPr>
        <p:spPr>
          <a:xfrm>
            <a:off x="3441527" y="3485974"/>
            <a:ext cx="2260948" cy="871828"/>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flipV="1">
            <a:off x="2665938" y="3461227"/>
            <a:ext cx="775589" cy="386015"/>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62271" y="4744844"/>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Singular </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diffusion</a:t>
            </a:r>
          </a:p>
        </p:txBody>
      </p:sp>
      <p:sp>
        <p:nvSpPr>
          <p:cNvPr id="19" name="Oval 18"/>
          <p:cNvSpPr/>
          <p:nvPr/>
        </p:nvSpPr>
        <p:spPr>
          <a:xfrm>
            <a:off x="5219700" y="4719594"/>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flipV="1">
            <a:off x="4444111" y="4694847"/>
            <a:ext cx="775589" cy="386015"/>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25" name="Freeform 24"/>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31" name="TextBox 30"/>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32" name="Picture 31">
            <a:extLst>
              <a:ext uri="{FF2B5EF4-FFF2-40B4-BE49-F238E27FC236}">
                <a16:creationId xmlns:a16="http://schemas.microsoft.com/office/drawing/2014/main" id="{463E20BA-0877-4AA9-81BE-D6E697D7C873}"/>
              </a:ext>
            </a:extLst>
          </p:cNvPr>
          <p:cNvPicPr>
            <a:picLocks noChangeAspect="1"/>
          </p:cNvPicPr>
          <p:nvPr/>
        </p:nvPicPr>
        <p:blipFill>
          <a:blip r:embed="rId8"/>
          <a:srcRect/>
          <a:stretch/>
        </p:blipFill>
        <p:spPr>
          <a:xfrm>
            <a:off x="1801021" y="1530525"/>
            <a:ext cx="4218191" cy="419983"/>
          </a:xfrm>
          <a:prstGeom prst="rect">
            <a:avLst/>
          </a:prstGeom>
        </p:spPr>
      </p:pic>
    </p:spTree>
    <p:extLst>
      <p:ext uri="{BB962C8B-B14F-4D97-AF65-F5344CB8AC3E}">
        <p14:creationId xmlns:p14="http://schemas.microsoft.com/office/powerpoint/2010/main" val="36269274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TextBox 18"/>
          <p:cNvSpPr txBox="1"/>
          <p:nvPr/>
        </p:nvSpPr>
        <p:spPr>
          <a:xfrm>
            <a:off x="2320570" y="5870727"/>
            <a:ext cx="2597860" cy="307777"/>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400" dirty="0">
                <a:solidFill>
                  <a:srgbClr val="C00000"/>
                </a:solidFill>
                <a:latin typeface="Arial" panose="020B0604020202020204" pitchFamily="34" charset="0"/>
                <a:cs typeface="Arial" panose="020B0604020202020204" pitchFamily="34" charset="0"/>
              </a:rPr>
              <a:t>Singular part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24" y="5143500"/>
            <a:ext cx="8065626" cy="7529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450327"/>
            <a:ext cx="4203106" cy="479200"/>
          </a:xfrm>
          <a:prstGeom prst="rect">
            <a:avLst/>
          </a:prstGeom>
        </p:spPr>
      </p:pic>
      <p:sp>
        <p:nvSpPr>
          <p:cNvPr id="20" name="TextBox 19"/>
          <p:cNvSpPr txBox="1"/>
          <p:nvPr/>
        </p:nvSpPr>
        <p:spPr>
          <a:xfrm>
            <a:off x="544068" y="2375868"/>
            <a:ext cx="4277056" cy="640080"/>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358402" name="Rectangle 2"/>
          <p:cNvSpPr>
            <a:spLocks noGrp="1" noChangeArrowheads="1"/>
          </p:cNvSpPr>
          <p:nvPr>
            <p:ph idx="1"/>
          </p:nvPr>
        </p:nvSpPr>
        <p:spPr>
          <a:xfrm>
            <a:off x="304800" y="1104900"/>
            <a:ext cx="8531186" cy="426083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Dynamical systems subject to white noise</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Versatility</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13</a:t>
            </a:fld>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947" y="4222637"/>
            <a:ext cx="7681265" cy="83783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724" y="3103635"/>
            <a:ext cx="2203395" cy="1020188"/>
          </a:xfrm>
          <a:prstGeom prst="rect">
            <a:avLst/>
          </a:prstGeom>
        </p:spPr>
      </p:pic>
      <p:sp>
        <p:nvSpPr>
          <p:cNvPr id="17" name="TextBox 16">
            <a:extLst>
              <a:ext uri="{FF2B5EF4-FFF2-40B4-BE49-F238E27FC236}">
                <a16:creationId xmlns:a16="http://schemas.microsoft.com/office/drawing/2014/main" id="{D89CD121-210D-4A7E-ACB7-31365E3F9518}"/>
              </a:ext>
            </a:extLst>
          </p:cNvPr>
          <p:cNvSpPr txBox="1"/>
          <p:nvPr/>
        </p:nvSpPr>
        <p:spPr>
          <a:xfrm>
            <a:off x="544068" y="2098616"/>
            <a:ext cx="4277056"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et al. (2018), </a:t>
            </a:r>
            <a:r>
              <a:rPr lang="en-US" i="1" dirty="0"/>
              <a:t>J Sound &amp; Vibration</a:t>
            </a:r>
          </a:p>
        </p:txBody>
      </p:sp>
      <p:sp>
        <p:nvSpPr>
          <p:cNvPr id="15" name="Right Bracket 14"/>
          <p:cNvSpPr/>
          <p:nvPr/>
        </p:nvSpPr>
        <p:spPr>
          <a:xfrm>
            <a:off x="3619500" y="4786447"/>
            <a:ext cx="80010" cy="2220104"/>
          </a:xfrm>
          <a:prstGeom prst="rightBracket">
            <a:avLst/>
          </a:prstGeom>
          <a:ln w="19050">
            <a:solidFill>
              <a:schemeClr val="accent3">
                <a:lumMod val="75000"/>
              </a:schemeClr>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ket 17"/>
          <p:cNvSpPr/>
          <p:nvPr/>
        </p:nvSpPr>
        <p:spPr>
          <a:xfrm>
            <a:off x="6733053" y="4558683"/>
            <a:ext cx="80010" cy="2650671"/>
          </a:xfrm>
          <a:prstGeom prst="rightBracket">
            <a:avLst/>
          </a:prstGeom>
          <a:ln w="19050">
            <a:solidFill>
              <a:schemeClr val="accent3">
                <a:lumMod val="75000"/>
              </a:schemeClr>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403140" y="5867400"/>
            <a:ext cx="2597860" cy="307777"/>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400" dirty="0">
                <a:solidFill>
                  <a:srgbClr val="C00000"/>
                </a:solidFill>
                <a:latin typeface="Arial" panose="020B0604020202020204" pitchFamily="34" charset="0"/>
                <a:cs typeface="Arial" panose="020B0604020202020204" pitchFamily="34" charset="0"/>
              </a:rPr>
              <a:t>Non-singular part</a:t>
            </a:r>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23" name="Freeform 22"/>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9" name="TextBox 28"/>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31" name="Picture 30">
            <a:extLst>
              <a:ext uri="{FF2B5EF4-FFF2-40B4-BE49-F238E27FC236}">
                <a16:creationId xmlns:a16="http://schemas.microsoft.com/office/drawing/2014/main" id="{4CC0C785-CB51-480F-80A6-7D23C5902EBC}"/>
              </a:ext>
            </a:extLst>
          </p:cNvPr>
          <p:cNvPicPr>
            <a:picLocks noChangeAspect="1"/>
          </p:cNvPicPr>
          <p:nvPr/>
        </p:nvPicPr>
        <p:blipFill>
          <a:blip r:embed="rId9"/>
          <a:srcRect/>
          <a:stretch/>
        </p:blipFill>
        <p:spPr>
          <a:xfrm>
            <a:off x="1801021" y="1530525"/>
            <a:ext cx="4218191" cy="419983"/>
          </a:xfrm>
          <a:prstGeom prst="rect">
            <a:avLst/>
          </a:prstGeom>
        </p:spPr>
      </p:pic>
    </p:spTree>
    <p:extLst>
      <p:ext uri="{BB962C8B-B14F-4D97-AF65-F5344CB8AC3E}">
        <p14:creationId xmlns:p14="http://schemas.microsoft.com/office/powerpoint/2010/main" val="2927258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animBg="1"/>
      <p:bldP spid="18"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24" y="3103635"/>
            <a:ext cx="2203395" cy="10201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14" y="5312948"/>
            <a:ext cx="6580909" cy="95318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903" y="4357547"/>
            <a:ext cx="7689273" cy="862153"/>
          </a:xfrm>
          <a:prstGeom prst="rect">
            <a:avLst/>
          </a:prstGeom>
        </p:spPr>
      </p:pic>
      <p:sp>
        <p:nvSpPr>
          <p:cNvPr id="18" name="TextBox 17"/>
          <p:cNvSpPr txBox="1"/>
          <p:nvPr/>
        </p:nvSpPr>
        <p:spPr>
          <a:xfrm>
            <a:off x="449723" y="4045033"/>
            <a:ext cx="8259635"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Path integral</a:t>
            </a:r>
          </a:p>
        </p:txBody>
      </p:sp>
      <p:sp>
        <p:nvSpPr>
          <p:cNvPr id="358402" name="Rectangle 2"/>
          <p:cNvSpPr>
            <a:spLocks noGrp="1" noChangeArrowheads="1"/>
          </p:cNvSpPr>
          <p:nvPr>
            <p:ph idx="1"/>
          </p:nvPr>
        </p:nvSpPr>
        <p:spPr>
          <a:xfrm>
            <a:off x="304800" y="1104900"/>
            <a:ext cx="8531186" cy="2294189"/>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Dynamical systems subject to white noise</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Versatility</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14</a:t>
            </a:fld>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 y="2450327"/>
            <a:ext cx="4203106" cy="479200"/>
          </a:xfrm>
          <a:prstGeom prst="rect">
            <a:avLst/>
          </a:prstGeom>
        </p:spPr>
      </p:pic>
      <p:sp>
        <p:nvSpPr>
          <p:cNvPr id="20" name="TextBox 19"/>
          <p:cNvSpPr txBox="1"/>
          <p:nvPr/>
        </p:nvSpPr>
        <p:spPr>
          <a:xfrm>
            <a:off x="544068" y="2375868"/>
            <a:ext cx="4277056" cy="640080"/>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16" name="TextBox 15">
            <a:extLst>
              <a:ext uri="{FF2B5EF4-FFF2-40B4-BE49-F238E27FC236}">
                <a16:creationId xmlns:a16="http://schemas.microsoft.com/office/drawing/2014/main" id="{D89CD121-210D-4A7E-ACB7-31365E3F9518}"/>
              </a:ext>
            </a:extLst>
          </p:cNvPr>
          <p:cNvSpPr txBox="1"/>
          <p:nvPr/>
        </p:nvSpPr>
        <p:spPr>
          <a:xfrm>
            <a:off x="544068" y="2098616"/>
            <a:ext cx="4277056"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et al. (2018), </a:t>
            </a:r>
            <a:r>
              <a:rPr lang="en-US" i="1" dirty="0"/>
              <a:t>J Sound &amp; Vibration</a:t>
            </a:r>
          </a:p>
        </p:txBody>
      </p:sp>
      <p:sp>
        <p:nvSpPr>
          <p:cNvPr id="17" name="TextBox 16"/>
          <p:cNvSpPr txBox="1"/>
          <p:nvPr/>
        </p:nvSpPr>
        <p:spPr>
          <a:xfrm>
            <a:off x="449723" y="4038600"/>
            <a:ext cx="8259635"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21" name="Freeform 20"/>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7" name="TextBox 26"/>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28" name="Picture 27">
            <a:extLst>
              <a:ext uri="{FF2B5EF4-FFF2-40B4-BE49-F238E27FC236}">
                <a16:creationId xmlns:a16="http://schemas.microsoft.com/office/drawing/2014/main" id="{ADDD0ED8-A6DE-4E17-8B98-F69125309864}"/>
              </a:ext>
            </a:extLst>
          </p:cNvPr>
          <p:cNvPicPr>
            <a:picLocks noChangeAspect="1"/>
          </p:cNvPicPr>
          <p:nvPr/>
        </p:nvPicPr>
        <p:blipFill>
          <a:blip r:embed="rId9"/>
          <a:srcRect/>
          <a:stretch/>
        </p:blipFill>
        <p:spPr>
          <a:xfrm>
            <a:off x="1801021" y="1530525"/>
            <a:ext cx="4218191" cy="419983"/>
          </a:xfrm>
          <a:prstGeom prst="rect">
            <a:avLst/>
          </a:prstGeom>
        </p:spPr>
      </p:pic>
    </p:spTree>
    <p:extLst>
      <p:ext uri="{BB962C8B-B14F-4D97-AF65-F5344CB8AC3E}">
        <p14:creationId xmlns:p14="http://schemas.microsoft.com/office/powerpoint/2010/main" val="2834143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Dynamical systems subject to non-white &amp; non-Gaussian noise</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4</a:t>
            </a:r>
            <a:r>
              <a:rPr lang="en-US" sz="1600" b="1" baseline="30000" dirty="0">
                <a:latin typeface="Arial" panose="020B0604020202020204" pitchFamily="34" charset="0"/>
                <a:cs typeface="Arial" panose="020B0604020202020204" pitchFamily="34" charset="0"/>
              </a:rPr>
              <a:t>th</a:t>
            </a:r>
            <a:r>
              <a:rPr lang="en-US" sz="1600" b="1" dirty="0">
                <a:latin typeface="Arial" panose="020B0604020202020204" pitchFamily="34" charset="0"/>
                <a:cs typeface="Arial" panose="020B0604020202020204" pitchFamily="34" charset="0"/>
              </a:rPr>
              <a:t> order SDE</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Euler-Lagrange equations</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Versatility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15</a:t>
            </a:fld>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66" y="2781722"/>
            <a:ext cx="3733827" cy="52751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 y="2304141"/>
            <a:ext cx="3830991" cy="468771"/>
          </a:xfrm>
          <a:prstGeom prst="rect">
            <a:avLst/>
          </a:prstGeom>
        </p:spPr>
      </p:pic>
      <p:sp>
        <p:nvSpPr>
          <p:cNvPr id="17" name="TextBox 16"/>
          <p:cNvSpPr txBox="1"/>
          <p:nvPr/>
        </p:nvSpPr>
        <p:spPr>
          <a:xfrm>
            <a:off x="422542" y="2283152"/>
            <a:ext cx="4073258" cy="1097280"/>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320" y="4057393"/>
            <a:ext cx="7032959" cy="51460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552" y="4952644"/>
            <a:ext cx="7580495" cy="876656"/>
          </a:xfrm>
          <a:prstGeom prst="rect">
            <a:avLst/>
          </a:prstGeom>
        </p:spPr>
      </p:pic>
      <p:sp>
        <p:nvSpPr>
          <p:cNvPr id="21" name="TextBox 20">
            <a:extLst>
              <a:ext uri="{FF2B5EF4-FFF2-40B4-BE49-F238E27FC236}">
                <a16:creationId xmlns:a16="http://schemas.microsoft.com/office/drawing/2014/main" id="{D89CD121-210D-4A7E-ACB7-31365E3F9518}"/>
              </a:ext>
            </a:extLst>
          </p:cNvPr>
          <p:cNvSpPr txBox="1"/>
          <p:nvPr/>
        </p:nvSpPr>
        <p:spPr>
          <a:xfrm>
            <a:off x="422542" y="2012732"/>
            <a:ext cx="4073258"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et al. (2018), </a:t>
            </a:r>
            <a:r>
              <a:rPr lang="en-US" i="1" dirty="0"/>
              <a:t>J Sound &amp; Vibration</a:t>
            </a: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16" name="Freeform 15"/>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4" name="TextBox 23"/>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25" name="Picture 24">
            <a:extLst>
              <a:ext uri="{FF2B5EF4-FFF2-40B4-BE49-F238E27FC236}">
                <a16:creationId xmlns:a16="http://schemas.microsoft.com/office/drawing/2014/main" id="{6F06B701-B976-4E0F-9CA8-90EB0F035A83}"/>
              </a:ext>
            </a:extLst>
          </p:cNvPr>
          <p:cNvPicPr>
            <a:picLocks noChangeAspect="1"/>
          </p:cNvPicPr>
          <p:nvPr/>
        </p:nvPicPr>
        <p:blipFill>
          <a:blip r:embed="rId9"/>
          <a:srcRect/>
          <a:stretch/>
        </p:blipFill>
        <p:spPr>
          <a:xfrm>
            <a:off x="1801021" y="1530525"/>
            <a:ext cx="4218191" cy="419983"/>
          </a:xfrm>
          <a:prstGeom prst="rect">
            <a:avLst/>
          </a:prstGeom>
        </p:spPr>
      </p:pic>
      <p:cxnSp>
        <p:nvCxnSpPr>
          <p:cNvPr id="26" name="Straight Arrow Connector 25">
            <a:extLst>
              <a:ext uri="{FF2B5EF4-FFF2-40B4-BE49-F238E27FC236}">
                <a16:creationId xmlns:a16="http://schemas.microsoft.com/office/drawing/2014/main" id="{4484A864-5254-4443-B6B5-7326E151E0C0}"/>
              </a:ext>
            </a:extLst>
          </p:cNvPr>
          <p:cNvCxnSpPr>
            <a:cxnSpLocks/>
          </p:cNvCxnSpPr>
          <p:nvPr/>
        </p:nvCxnSpPr>
        <p:spPr>
          <a:xfrm flipH="1">
            <a:off x="4762501" y="3048000"/>
            <a:ext cx="838199" cy="0"/>
          </a:xfrm>
          <a:prstGeom prst="straightConnector1">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F5A085-7005-40D3-8E21-EDB77C50C448}"/>
              </a:ext>
            </a:extLst>
          </p:cNvPr>
          <p:cNvCxnSpPr>
            <a:cxnSpLocks/>
          </p:cNvCxnSpPr>
          <p:nvPr/>
        </p:nvCxnSpPr>
        <p:spPr>
          <a:xfrm flipH="1">
            <a:off x="4762500" y="2514600"/>
            <a:ext cx="838199" cy="0"/>
          </a:xfrm>
          <a:prstGeom prst="straightConnector1">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9BCDC88-0F41-4E25-BBD5-5482A707BECA}"/>
              </a:ext>
            </a:extLst>
          </p:cNvPr>
          <p:cNvSpPr txBox="1"/>
          <p:nvPr/>
        </p:nvSpPr>
        <p:spPr>
          <a:xfrm>
            <a:off x="3910741" y="2183476"/>
            <a:ext cx="2597860" cy="307777"/>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400" dirty="0">
                <a:solidFill>
                  <a:srgbClr val="C00000"/>
                </a:solidFill>
                <a:latin typeface="Arial" panose="020B0604020202020204" pitchFamily="34" charset="0"/>
                <a:cs typeface="Arial" panose="020B0604020202020204" pitchFamily="34" charset="0"/>
              </a:rPr>
              <a:t>original</a:t>
            </a:r>
          </a:p>
        </p:txBody>
      </p:sp>
      <p:sp>
        <p:nvSpPr>
          <p:cNvPr id="29" name="TextBox 28">
            <a:extLst>
              <a:ext uri="{FF2B5EF4-FFF2-40B4-BE49-F238E27FC236}">
                <a16:creationId xmlns:a16="http://schemas.microsoft.com/office/drawing/2014/main" id="{B3A89F92-F218-4174-B87A-4AFDF75DA1B9}"/>
              </a:ext>
            </a:extLst>
          </p:cNvPr>
          <p:cNvSpPr txBox="1"/>
          <p:nvPr/>
        </p:nvSpPr>
        <p:spPr>
          <a:xfrm>
            <a:off x="3910741" y="2740223"/>
            <a:ext cx="2597860" cy="307777"/>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400" dirty="0">
                <a:solidFill>
                  <a:srgbClr val="C00000"/>
                </a:solidFill>
                <a:latin typeface="Arial" panose="020B0604020202020204" pitchFamily="34" charset="0"/>
                <a:cs typeface="Arial" panose="020B0604020202020204" pitchFamily="34" charset="0"/>
              </a:rPr>
              <a:t>filter</a:t>
            </a:r>
          </a:p>
        </p:txBody>
      </p:sp>
    </p:spTree>
    <p:extLst>
      <p:ext uri="{BB962C8B-B14F-4D97-AF65-F5344CB8AC3E}">
        <p14:creationId xmlns:p14="http://schemas.microsoft.com/office/powerpoint/2010/main" val="1322683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2">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420489"/>
            <a:ext cx="4114800" cy="787119"/>
          </a:xfrm>
          <a:prstGeom prst="rect">
            <a:avLst/>
          </a:prstGeom>
        </p:spPr>
      </p:pic>
      <p:sp>
        <p:nvSpPr>
          <p:cNvPr id="17" name="TextBox 16"/>
          <p:cNvSpPr txBox="1"/>
          <p:nvPr/>
        </p:nvSpPr>
        <p:spPr>
          <a:xfrm>
            <a:off x="422542" y="2283152"/>
            <a:ext cx="4073258" cy="1097280"/>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1583" b="17526"/>
          <a:stretch/>
        </p:blipFill>
        <p:spPr>
          <a:xfrm>
            <a:off x="6553200" y="4648201"/>
            <a:ext cx="2369801" cy="1295399"/>
          </a:xfrm>
          <a:prstGeom prst="rect">
            <a:avLst/>
          </a:prstGeom>
        </p:spPr>
      </p:pic>
      <p:sp>
        <p:nvSpPr>
          <p:cNvPr id="358402" name="Rectangle 2"/>
          <p:cNvSpPr>
            <a:spLocks noGrp="1" noChangeArrowheads="1"/>
          </p:cNvSpPr>
          <p:nvPr>
            <p:ph idx="1"/>
          </p:nvPr>
        </p:nvSpPr>
        <p:spPr>
          <a:xfrm>
            <a:off x="304800" y="1104900"/>
            <a:ext cx="8531186" cy="1852955"/>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Dynamical systems subject to non-white &amp; non-Gaussian noise</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Versatility</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16</a:t>
            </a:fld>
            <a:endParaRPr lang="en-US" dirty="0"/>
          </a:p>
        </p:txBody>
      </p:sp>
      <p:sp>
        <p:nvSpPr>
          <p:cNvPr id="15" name="TextBox 14">
            <a:extLst>
              <a:ext uri="{FF2B5EF4-FFF2-40B4-BE49-F238E27FC236}">
                <a16:creationId xmlns:a16="http://schemas.microsoft.com/office/drawing/2014/main" id="{D89CD121-210D-4A7E-ACB7-31365E3F9518}"/>
              </a:ext>
            </a:extLst>
          </p:cNvPr>
          <p:cNvSpPr txBox="1"/>
          <p:nvPr/>
        </p:nvSpPr>
        <p:spPr>
          <a:xfrm>
            <a:off x="422542" y="2012732"/>
            <a:ext cx="4073258"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et al. (2018), </a:t>
            </a:r>
            <a:r>
              <a:rPr lang="en-US" i="1" dirty="0"/>
              <a:t>J Sound &amp; Vibration</a:t>
            </a: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3581400"/>
            <a:ext cx="1904662" cy="134864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28" name="Freeform 27"/>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35" name="TextBox 34"/>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36" name="Picture 35">
            <a:extLst>
              <a:ext uri="{FF2B5EF4-FFF2-40B4-BE49-F238E27FC236}">
                <a16:creationId xmlns:a16="http://schemas.microsoft.com/office/drawing/2014/main" id="{B0D78439-59CB-43F6-9701-F57F48651288}"/>
              </a:ext>
            </a:extLst>
          </p:cNvPr>
          <p:cNvPicPr>
            <a:picLocks noChangeAspect="1"/>
          </p:cNvPicPr>
          <p:nvPr/>
        </p:nvPicPr>
        <p:blipFill>
          <a:blip r:embed="rId8"/>
          <a:srcRect/>
          <a:stretch/>
        </p:blipFill>
        <p:spPr>
          <a:xfrm>
            <a:off x="1801021" y="1530525"/>
            <a:ext cx="4218191" cy="419983"/>
          </a:xfrm>
          <a:prstGeom prst="rect">
            <a:avLst/>
          </a:prstGeom>
        </p:spPr>
      </p:pic>
      <p:cxnSp>
        <p:nvCxnSpPr>
          <p:cNvPr id="33" name="Straight Arrow Connector 32">
            <a:extLst>
              <a:ext uri="{FF2B5EF4-FFF2-40B4-BE49-F238E27FC236}">
                <a16:creationId xmlns:a16="http://schemas.microsoft.com/office/drawing/2014/main" id="{2FD564F0-EE51-4A0F-92C5-4AED63CEE055}"/>
              </a:ext>
            </a:extLst>
          </p:cNvPr>
          <p:cNvCxnSpPr>
            <a:cxnSpLocks/>
          </p:cNvCxnSpPr>
          <p:nvPr/>
        </p:nvCxnSpPr>
        <p:spPr>
          <a:xfrm flipH="1">
            <a:off x="4762501" y="3048000"/>
            <a:ext cx="838199" cy="0"/>
          </a:xfrm>
          <a:prstGeom prst="straightConnector1">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759504C-D2D5-4120-BB88-66B261A39BDF}"/>
              </a:ext>
            </a:extLst>
          </p:cNvPr>
          <p:cNvCxnSpPr>
            <a:cxnSpLocks/>
          </p:cNvCxnSpPr>
          <p:nvPr/>
        </p:nvCxnSpPr>
        <p:spPr>
          <a:xfrm flipH="1">
            <a:off x="4762500" y="2667000"/>
            <a:ext cx="838199" cy="0"/>
          </a:xfrm>
          <a:prstGeom prst="straightConnector1">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EB32490-92C8-4648-A3E3-E30D8D920904}"/>
              </a:ext>
            </a:extLst>
          </p:cNvPr>
          <p:cNvSpPr txBox="1"/>
          <p:nvPr/>
        </p:nvSpPr>
        <p:spPr>
          <a:xfrm>
            <a:off x="3910741" y="2335876"/>
            <a:ext cx="2597860" cy="307777"/>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400" dirty="0">
                <a:solidFill>
                  <a:srgbClr val="C00000"/>
                </a:solidFill>
                <a:latin typeface="Arial" panose="020B0604020202020204" pitchFamily="34" charset="0"/>
                <a:cs typeface="Arial" panose="020B0604020202020204" pitchFamily="34" charset="0"/>
              </a:rPr>
              <a:t>original</a:t>
            </a:r>
          </a:p>
        </p:txBody>
      </p:sp>
      <p:sp>
        <p:nvSpPr>
          <p:cNvPr id="39" name="TextBox 38">
            <a:extLst>
              <a:ext uri="{FF2B5EF4-FFF2-40B4-BE49-F238E27FC236}">
                <a16:creationId xmlns:a16="http://schemas.microsoft.com/office/drawing/2014/main" id="{C821BC5A-D2CE-46F1-94CE-304E6E5A90B6}"/>
              </a:ext>
            </a:extLst>
          </p:cNvPr>
          <p:cNvSpPr txBox="1"/>
          <p:nvPr/>
        </p:nvSpPr>
        <p:spPr>
          <a:xfrm>
            <a:off x="3910741" y="2740223"/>
            <a:ext cx="2597860" cy="307777"/>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400" dirty="0">
                <a:solidFill>
                  <a:srgbClr val="C00000"/>
                </a:solidFill>
                <a:latin typeface="Arial" panose="020B0604020202020204" pitchFamily="34" charset="0"/>
                <a:cs typeface="Arial" panose="020B0604020202020204" pitchFamily="34" charset="0"/>
              </a:rPr>
              <a:t>filter</a:t>
            </a:r>
          </a:p>
        </p:txBody>
      </p:sp>
      <p:sp>
        <p:nvSpPr>
          <p:cNvPr id="43" name="Rectangle 2">
            <a:extLst>
              <a:ext uri="{FF2B5EF4-FFF2-40B4-BE49-F238E27FC236}">
                <a16:creationId xmlns:a16="http://schemas.microsoft.com/office/drawing/2014/main" id="{30A22882-CE39-4E93-86FB-9959A6C83E0A}"/>
              </a:ext>
            </a:extLst>
          </p:cNvPr>
          <p:cNvSpPr txBox="1">
            <a:spLocks noChangeArrowheads="1"/>
          </p:cNvSpPr>
          <p:nvPr/>
        </p:nvSpPr>
        <p:spPr>
          <a:xfrm>
            <a:off x="422542" y="2616631"/>
            <a:ext cx="4849361" cy="1749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i="1" u="sng" dirty="0">
                <a:solidFill>
                  <a:prstClr val="black"/>
                </a:solidFill>
                <a:latin typeface="Arial" panose="020B0604020202020204" pitchFamily="34" charset="0"/>
                <a:cs typeface="Arial" panose="020B0604020202020204" pitchFamily="34" charset="0"/>
              </a:rPr>
              <a:t>Example</a:t>
            </a:r>
          </a:p>
          <a:p>
            <a:r>
              <a:rPr lang="en-US" sz="1600" i="1" dirty="0">
                <a:solidFill>
                  <a:prstClr val="black"/>
                </a:solidFill>
                <a:latin typeface="Arial" panose="020B0604020202020204" pitchFamily="34" charset="0"/>
                <a:cs typeface="Arial" panose="020B0604020202020204" pitchFamily="34" charset="0"/>
              </a:rPr>
              <a:t>Offshore structure subject to sea-waves forces</a:t>
            </a:r>
            <a:endParaRPr lang="en-GB" sz="1600" i="1" dirty="0">
              <a:solidFill>
                <a:prstClr val="black"/>
              </a:solidFill>
              <a:latin typeface="Arial" panose="020B0604020202020204" pitchFamily="34" charset="0"/>
              <a:cs typeface="Arial" panose="020B0604020202020204" pitchFamily="34" charset="0"/>
            </a:endParaRPr>
          </a:p>
          <a:p>
            <a:endParaRPr lang="en-GB" sz="1600" i="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13FC208-C712-4105-9A73-3C23578153A3}"/>
              </a:ext>
            </a:extLst>
          </p:cNvPr>
          <p:cNvSpPr txBox="1"/>
          <p:nvPr/>
        </p:nvSpPr>
        <p:spPr>
          <a:xfrm>
            <a:off x="-349960" y="4661663"/>
            <a:ext cx="2597860" cy="276999"/>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200" b="1" dirty="0">
                <a:solidFill>
                  <a:srgbClr val="2B284D"/>
                </a:solidFill>
                <a:latin typeface="Arial" panose="020B0604020202020204" pitchFamily="34" charset="0"/>
                <a:cs typeface="Arial" panose="020B0604020202020204" pitchFamily="34" charset="0"/>
              </a:rPr>
              <a:t>MCS</a:t>
            </a:r>
          </a:p>
        </p:txBody>
      </p:sp>
      <p:cxnSp>
        <p:nvCxnSpPr>
          <p:cNvPr id="45" name="Straight Connector 44">
            <a:extLst>
              <a:ext uri="{FF2B5EF4-FFF2-40B4-BE49-F238E27FC236}">
                <a16:creationId xmlns:a16="http://schemas.microsoft.com/office/drawing/2014/main" id="{A21BD6E5-3D43-4D36-9E46-D7FB4F305826}"/>
              </a:ext>
            </a:extLst>
          </p:cNvPr>
          <p:cNvCxnSpPr/>
          <p:nvPr/>
        </p:nvCxnSpPr>
        <p:spPr>
          <a:xfrm>
            <a:off x="397818" y="4800600"/>
            <a:ext cx="287982" cy="0"/>
          </a:xfrm>
          <a:prstGeom prst="line">
            <a:avLst/>
          </a:prstGeom>
          <a:ln w="25400">
            <a:solidFill>
              <a:srgbClr val="2B284D"/>
            </a:solidFill>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658DD746-EA68-4C10-B686-CAEC5267D593}"/>
              </a:ext>
            </a:extLst>
          </p:cNvPr>
          <p:cNvPicPr>
            <a:picLocks noChangeAspect="1"/>
          </p:cNvPicPr>
          <p:nvPr/>
        </p:nvPicPr>
        <p:blipFill rotWithShape="1">
          <a:blip r:embed="rId9">
            <a:extLst>
              <a:ext uri="{28A0092B-C50C-407E-A947-70E740481C1C}">
                <a14:useLocalDpi xmlns:a14="http://schemas.microsoft.com/office/drawing/2010/main" val="0"/>
              </a:ext>
            </a:extLst>
          </a:blip>
          <a:srcRect t="7392" b="1852"/>
          <a:stretch/>
        </p:blipFill>
        <p:spPr>
          <a:xfrm>
            <a:off x="1456051" y="4097655"/>
            <a:ext cx="3877949" cy="2053590"/>
          </a:xfrm>
          <a:prstGeom prst="rect">
            <a:avLst/>
          </a:prstGeom>
        </p:spPr>
      </p:pic>
      <p:sp>
        <p:nvSpPr>
          <p:cNvPr id="47" name="Oval 46">
            <a:extLst>
              <a:ext uri="{FF2B5EF4-FFF2-40B4-BE49-F238E27FC236}">
                <a16:creationId xmlns:a16="http://schemas.microsoft.com/office/drawing/2014/main" id="{67DB8167-4B99-4005-A77A-DEFBFE355E9F}"/>
              </a:ext>
            </a:extLst>
          </p:cNvPr>
          <p:cNvSpPr/>
          <p:nvPr/>
        </p:nvSpPr>
        <p:spPr>
          <a:xfrm>
            <a:off x="495300" y="4458410"/>
            <a:ext cx="75410" cy="75490"/>
          </a:xfrm>
          <a:prstGeom prst="ellipse">
            <a:avLst/>
          </a:prstGeom>
          <a:solidFill>
            <a:srgbClr val="2B284D"/>
          </a:solidFill>
          <a:ln>
            <a:solidFill>
              <a:srgbClr val="2B2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C407BD88-DFEF-44E4-B2B7-AEFE680424D1}"/>
              </a:ext>
            </a:extLst>
          </p:cNvPr>
          <p:cNvSpPr txBox="1"/>
          <p:nvPr/>
        </p:nvSpPr>
        <p:spPr>
          <a:xfrm>
            <a:off x="-76200" y="4364110"/>
            <a:ext cx="2597860" cy="276999"/>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200" b="1" dirty="0">
                <a:solidFill>
                  <a:srgbClr val="2B284D"/>
                </a:solidFill>
                <a:latin typeface="Arial" panose="020B0604020202020204" pitchFamily="34" charset="0"/>
                <a:cs typeface="Arial" panose="020B0604020202020204" pitchFamily="34" charset="0"/>
              </a:rPr>
              <a:t>Path integral</a:t>
            </a:r>
          </a:p>
        </p:txBody>
      </p:sp>
      <p:sp>
        <p:nvSpPr>
          <p:cNvPr id="49" name="TextBox 48">
            <a:extLst>
              <a:ext uri="{FF2B5EF4-FFF2-40B4-BE49-F238E27FC236}">
                <a16:creationId xmlns:a16="http://schemas.microsoft.com/office/drawing/2014/main" id="{D38091B2-BBB6-4A58-B599-A0ADDB12E5FB}"/>
              </a:ext>
            </a:extLst>
          </p:cNvPr>
          <p:cNvSpPr txBox="1"/>
          <p:nvPr/>
        </p:nvSpPr>
        <p:spPr>
          <a:xfrm>
            <a:off x="6858000" y="4419600"/>
            <a:ext cx="2597860" cy="276999"/>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200" b="1" dirty="0">
                <a:solidFill>
                  <a:srgbClr val="2B284D"/>
                </a:solidFill>
                <a:latin typeface="Arial" panose="020B0604020202020204" pitchFamily="34" charset="0"/>
                <a:cs typeface="Arial" panose="020B0604020202020204" pitchFamily="34" charset="0"/>
              </a:rPr>
              <a:t>Power spectrum</a:t>
            </a:r>
          </a:p>
        </p:txBody>
      </p:sp>
    </p:spTree>
    <p:extLst>
      <p:ext uri="{BB962C8B-B14F-4D97-AF65-F5344CB8AC3E}">
        <p14:creationId xmlns:p14="http://schemas.microsoft.com/office/powerpoint/2010/main" val="107101439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Dynamical systems with singular diffusion matrices</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Versatility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17</a:t>
            </a:fld>
            <a:endParaRPr lang="en-US" dirty="0"/>
          </a:p>
        </p:txBody>
      </p:sp>
      <p:sp>
        <p:nvSpPr>
          <p:cNvPr id="21" name="TextBox 20">
            <a:extLst>
              <a:ext uri="{FF2B5EF4-FFF2-40B4-BE49-F238E27FC236}">
                <a16:creationId xmlns:a16="http://schemas.microsoft.com/office/drawing/2014/main" id="{D89CD121-210D-4A7E-ACB7-31365E3F9518}"/>
              </a:ext>
            </a:extLst>
          </p:cNvPr>
          <p:cNvSpPr txBox="1"/>
          <p:nvPr/>
        </p:nvSpPr>
        <p:spPr>
          <a:xfrm>
            <a:off x="422542" y="2012732"/>
            <a:ext cx="4073258"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Petromichelakis, Psaros, Kougioumtzoglou (2020), </a:t>
            </a:r>
            <a:r>
              <a:rPr lang="en-US" i="1" dirty="0"/>
              <a:t>PREM</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320" y="2318724"/>
            <a:ext cx="2860774" cy="918071"/>
          </a:xfrm>
          <a:prstGeom prst="rect">
            <a:avLst/>
          </a:prstGeom>
        </p:spPr>
      </p:pic>
      <p:sp>
        <p:nvSpPr>
          <p:cNvPr id="18" name="TextBox 17"/>
          <p:cNvSpPr txBox="1"/>
          <p:nvPr/>
        </p:nvSpPr>
        <p:spPr>
          <a:xfrm>
            <a:off x="422542" y="2283152"/>
            <a:ext cx="4073258" cy="1097280"/>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73" y="3642698"/>
            <a:ext cx="3724795" cy="101931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729" y="4927682"/>
            <a:ext cx="7810500" cy="80556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1600" y="3942860"/>
            <a:ext cx="3087355" cy="441051"/>
          </a:xfrm>
          <a:prstGeom prst="rect">
            <a:avLst/>
          </a:prstGeom>
        </p:spPr>
      </p:pic>
      <p:sp>
        <p:nvSpPr>
          <p:cNvPr id="15" name="TextBox 14"/>
          <p:cNvSpPr txBox="1"/>
          <p:nvPr/>
        </p:nvSpPr>
        <p:spPr>
          <a:xfrm>
            <a:off x="2728984" y="5758615"/>
            <a:ext cx="3185167" cy="307777"/>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400" dirty="0">
                <a:solidFill>
                  <a:srgbClr val="C00000"/>
                </a:solidFill>
                <a:latin typeface="Arial" panose="020B0604020202020204" pitchFamily="34" charset="0"/>
                <a:cs typeface="Arial" panose="020B0604020202020204" pitchFamily="34" charset="0"/>
              </a:rPr>
              <a:t>Set of paths satisfying the conditions</a:t>
            </a:r>
            <a:endParaRPr lang="en-GB" sz="1400" dirty="0">
              <a:solidFill>
                <a:srgbClr val="C00000"/>
              </a:solidFill>
              <a:latin typeface="Arial" panose="020B0604020202020204" pitchFamily="34" charset="0"/>
              <a:cs typeface="Arial" panose="020B0604020202020204" pitchFamily="34" charset="0"/>
            </a:endParaRPr>
          </a:p>
        </p:txBody>
      </p:sp>
      <p:sp>
        <p:nvSpPr>
          <p:cNvPr id="16" name="Right Bracket 15"/>
          <p:cNvSpPr/>
          <p:nvPr/>
        </p:nvSpPr>
        <p:spPr>
          <a:xfrm>
            <a:off x="4281563" y="4623197"/>
            <a:ext cx="80010" cy="2220104"/>
          </a:xfrm>
          <a:prstGeom prst="rightBracket">
            <a:avLst/>
          </a:prstGeom>
          <a:ln w="19050">
            <a:solidFill>
              <a:schemeClr val="accent3">
                <a:lumMod val="75000"/>
              </a:schemeClr>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19" name="Freeform 18"/>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6" name="TextBox 25"/>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27" name="Picture 26">
            <a:extLst>
              <a:ext uri="{FF2B5EF4-FFF2-40B4-BE49-F238E27FC236}">
                <a16:creationId xmlns:a16="http://schemas.microsoft.com/office/drawing/2014/main" id="{2A6C1574-0517-4244-90B3-CD2199814E92}"/>
              </a:ext>
            </a:extLst>
          </p:cNvPr>
          <p:cNvPicPr>
            <a:picLocks noChangeAspect="1"/>
          </p:cNvPicPr>
          <p:nvPr/>
        </p:nvPicPr>
        <p:blipFill>
          <a:blip r:embed="rId9"/>
          <a:srcRect/>
          <a:stretch/>
        </p:blipFill>
        <p:spPr>
          <a:xfrm>
            <a:off x="1801021" y="1530525"/>
            <a:ext cx="4218191" cy="419983"/>
          </a:xfrm>
          <a:prstGeom prst="rect">
            <a:avLst/>
          </a:prstGeom>
        </p:spPr>
      </p:pic>
      <p:sp>
        <p:nvSpPr>
          <p:cNvPr id="28" name="TextBox 27">
            <a:extLst>
              <a:ext uri="{FF2B5EF4-FFF2-40B4-BE49-F238E27FC236}">
                <a16:creationId xmlns:a16="http://schemas.microsoft.com/office/drawing/2014/main" id="{37BBBA6D-7A95-4A1B-B39F-2C3EB504D677}"/>
              </a:ext>
            </a:extLst>
          </p:cNvPr>
          <p:cNvSpPr txBox="1"/>
          <p:nvPr/>
        </p:nvSpPr>
        <p:spPr>
          <a:xfrm>
            <a:off x="4457700" y="2482510"/>
            <a:ext cx="1561512" cy="523220"/>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400" dirty="0">
                <a:solidFill>
                  <a:srgbClr val="C00000"/>
                </a:solidFill>
                <a:latin typeface="Arial" panose="020B0604020202020204" pitchFamily="34" charset="0"/>
                <a:cs typeface="Arial" panose="020B0604020202020204" pitchFamily="34" charset="0"/>
              </a:rPr>
              <a:t>e.g., only some DOFs forced</a:t>
            </a:r>
            <a:endParaRPr lang="en-GB" sz="1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2116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3524733"/>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Dynamical systems with singular diffusion matrices</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Versatility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18</a:t>
            </a:fld>
            <a:endParaRPr lang="en-US" dirty="0"/>
          </a:p>
        </p:txBody>
      </p:sp>
      <p:sp>
        <p:nvSpPr>
          <p:cNvPr id="21" name="TextBox 20">
            <a:extLst>
              <a:ext uri="{FF2B5EF4-FFF2-40B4-BE49-F238E27FC236}">
                <a16:creationId xmlns:a16="http://schemas.microsoft.com/office/drawing/2014/main" id="{D89CD121-210D-4A7E-ACB7-31365E3F9518}"/>
              </a:ext>
            </a:extLst>
          </p:cNvPr>
          <p:cNvSpPr txBox="1"/>
          <p:nvPr/>
        </p:nvSpPr>
        <p:spPr>
          <a:xfrm>
            <a:off x="422542" y="2012732"/>
            <a:ext cx="4073258"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Petromichelakis, Psaros, Kougioumtzoglou (2020), </a:t>
            </a:r>
            <a:r>
              <a:rPr lang="en-US" i="1" dirty="0"/>
              <a:t>PREM</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320" y="2318724"/>
            <a:ext cx="2860774" cy="918071"/>
          </a:xfrm>
          <a:prstGeom prst="rect">
            <a:avLst/>
          </a:prstGeom>
        </p:spPr>
      </p:pic>
      <p:sp>
        <p:nvSpPr>
          <p:cNvPr id="18" name="TextBox 17"/>
          <p:cNvSpPr txBox="1"/>
          <p:nvPr/>
        </p:nvSpPr>
        <p:spPr>
          <a:xfrm>
            <a:off x="422542" y="2283152"/>
            <a:ext cx="4073258" cy="1097280"/>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73" y="3642698"/>
            <a:ext cx="3724795" cy="101931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3942860"/>
            <a:ext cx="3087355" cy="441051"/>
          </a:xfrm>
          <a:prstGeom prst="rect">
            <a:avLst/>
          </a:prstGeom>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t="64909"/>
          <a:stretch/>
        </p:blipFill>
        <p:spPr>
          <a:xfrm>
            <a:off x="2552700" y="5518389"/>
            <a:ext cx="4246430" cy="349011"/>
          </a:xfrm>
          <a:prstGeom prst="rect">
            <a:avLst/>
          </a:prstGeom>
        </p:spPr>
      </p:pic>
      <p:sp>
        <p:nvSpPr>
          <p:cNvPr id="17" name="Right Bracket 16"/>
          <p:cNvSpPr/>
          <p:nvPr/>
        </p:nvSpPr>
        <p:spPr>
          <a:xfrm flipH="1">
            <a:off x="2466790" y="4854040"/>
            <a:ext cx="45719" cy="1019308"/>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6200" y="5001370"/>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Constrained </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variational problem</a:t>
            </a:r>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22" name="Freeform 21"/>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8" name="TextBox 27"/>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29" name="Picture 28">
            <a:extLst>
              <a:ext uri="{FF2B5EF4-FFF2-40B4-BE49-F238E27FC236}">
                <a16:creationId xmlns:a16="http://schemas.microsoft.com/office/drawing/2014/main" id="{8FC261E8-CBAE-44EF-AF61-68937DA9E315}"/>
              </a:ext>
            </a:extLst>
          </p:cNvPr>
          <p:cNvPicPr>
            <a:picLocks noChangeAspect="1"/>
          </p:cNvPicPr>
          <p:nvPr/>
        </p:nvPicPr>
        <p:blipFill>
          <a:blip r:embed="rId9"/>
          <a:srcRect/>
          <a:stretch/>
        </p:blipFill>
        <p:spPr>
          <a:xfrm>
            <a:off x="1801021" y="1530525"/>
            <a:ext cx="4218191" cy="419983"/>
          </a:xfrm>
          <a:prstGeom prst="rect">
            <a:avLst/>
          </a:prstGeom>
        </p:spPr>
      </p:pic>
      <p:sp>
        <p:nvSpPr>
          <p:cNvPr id="30" name="TextBox 29">
            <a:extLst>
              <a:ext uri="{FF2B5EF4-FFF2-40B4-BE49-F238E27FC236}">
                <a16:creationId xmlns:a16="http://schemas.microsoft.com/office/drawing/2014/main" id="{040E62F4-778D-4DE8-91BC-DCC3F50E710A}"/>
              </a:ext>
            </a:extLst>
          </p:cNvPr>
          <p:cNvSpPr txBox="1"/>
          <p:nvPr/>
        </p:nvSpPr>
        <p:spPr>
          <a:xfrm>
            <a:off x="6629400" y="5402580"/>
            <a:ext cx="2154370" cy="731520"/>
          </a:xfrm>
          <a:prstGeom prst="rect">
            <a:avLst/>
          </a:prstGeom>
          <a:noFill/>
          <a:ln w="19050">
            <a:solidFill>
              <a:srgbClr val="C00000"/>
            </a:solidFill>
          </a:ln>
        </p:spPr>
        <p:txBody>
          <a:bodyPr wrap="square" rtlCol="0">
            <a:spAutoFit/>
          </a:bodyPr>
          <a:lstStyle/>
          <a:p>
            <a:pPr defTabSz="457200" fontAlgn="auto">
              <a:lnSpc>
                <a:spcPct val="100000"/>
              </a:lnSpc>
              <a:spcBef>
                <a:spcPts val="0"/>
              </a:spcBef>
              <a:spcAft>
                <a:spcPts val="0"/>
              </a:spcAft>
            </a:pPr>
            <a:r>
              <a:rPr lang="en-US" sz="1400" dirty="0">
                <a:solidFill>
                  <a:srgbClr val="C00000"/>
                </a:solidFill>
                <a:latin typeface="Arial" panose="020B0604020202020204" pitchFamily="34" charset="0"/>
                <a:cs typeface="Arial" panose="020B0604020202020204" pitchFamily="34" charset="0"/>
              </a:rPr>
              <a:t>Solutions:</a:t>
            </a:r>
          </a:p>
          <a:p>
            <a:pPr marL="342900" indent="-342900" defTabSz="457200" fontAlgn="auto">
              <a:lnSpc>
                <a:spcPct val="100000"/>
              </a:lnSpc>
              <a:spcBef>
                <a:spcPts val="0"/>
              </a:spcBef>
              <a:spcAft>
                <a:spcPts val="0"/>
              </a:spcAft>
              <a:buAutoNum type="alphaLcParenR"/>
            </a:pPr>
            <a:r>
              <a:rPr lang="en-US" sz="1400" dirty="0">
                <a:solidFill>
                  <a:srgbClr val="C00000"/>
                </a:solidFill>
                <a:latin typeface="Arial" panose="020B0604020202020204" pitchFamily="34" charset="0"/>
                <a:cs typeface="Arial" panose="020B0604020202020204" pitchFamily="34" charset="0"/>
              </a:rPr>
              <a:t>Euler-Lagrange </a:t>
            </a:r>
            <a:r>
              <a:rPr lang="en-US" sz="1400" dirty="0" err="1">
                <a:solidFill>
                  <a:srgbClr val="C00000"/>
                </a:solidFill>
                <a:latin typeface="Arial" panose="020B0604020202020204" pitchFamily="34" charset="0"/>
                <a:cs typeface="Arial" panose="020B0604020202020204" pitchFamily="34" charset="0"/>
              </a:rPr>
              <a:t>eqs</a:t>
            </a:r>
            <a:endParaRPr lang="en-US" sz="1400" dirty="0">
              <a:solidFill>
                <a:srgbClr val="C00000"/>
              </a:solidFill>
              <a:latin typeface="Arial" panose="020B0604020202020204" pitchFamily="34" charset="0"/>
              <a:cs typeface="Arial" panose="020B0604020202020204" pitchFamily="34" charset="0"/>
            </a:endParaRPr>
          </a:p>
          <a:p>
            <a:pPr marL="342900" indent="-342900" defTabSz="457200" fontAlgn="auto">
              <a:lnSpc>
                <a:spcPct val="100000"/>
              </a:lnSpc>
              <a:spcBef>
                <a:spcPts val="0"/>
              </a:spcBef>
              <a:spcAft>
                <a:spcPts val="0"/>
              </a:spcAft>
              <a:buAutoNum type="alphaLcParenR"/>
            </a:pPr>
            <a:r>
              <a:rPr lang="en-US" sz="1400" dirty="0">
                <a:solidFill>
                  <a:srgbClr val="C00000"/>
                </a:solidFill>
                <a:latin typeface="Arial" panose="020B0604020202020204" pitchFamily="34" charset="0"/>
                <a:cs typeface="Arial" panose="020B0604020202020204" pitchFamily="34" charset="0"/>
              </a:rPr>
              <a:t>Rayleigh-Ritz</a:t>
            </a:r>
          </a:p>
          <a:p>
            <a:pPr marL="342900" indent="-342900" algn="ctr" defTabSz="457200" fontAlgn="auto">
              <a:lnSpc>
                <a:spcPct val="100000"/>
              </a:lnSpc>
              <a:spcBef>
                <a:spcPts val="0"/>
              </a:spcBef>
              <a:spcAft>
                <a:spcPts val="0"/>
              </a:spcAft>
              <a:buAutoNum type="alphaLcParenR"/>
            </a:pPr>
            <a:endParaRPr lang="en-GB" sz="1400" dirty="0">
              <a:solidFill>
                <a:srgbClr val="C000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0CA682E-A5D1-4DCF-A824-3D5997B04AC8}"/>
              </a:ext>
            </a:extLst>
          </p:cNvPr>
          <p:cNvSpPr txBox="1"/>
          <p:nvPr/>
        </p:nvSpPr>
        <p:spPr>
          <a:xfrm>
            <a:off x="4457700" y="2482510"/>
            <a:ext cx="1561512" cy="523220"/>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400" dirty="0">
                <a:solidFill>
                  <a:srgbClr val="C00000"/>
                </a:solidFill>
                <a:latin typeface="Arial" panose="020B0604020202020204" pitchFamily="34" charset="0"/>
                <a:cs typeface="Arial" panose="020B0604020202020204" pitchFamily="34" charset="0"/>
              </a:rPr>
              <a:t>e.g., only some DOFs forced</a:t>
            </a:r>
            <a:endParaRPr lang="en-GB" sz="1400" dirty="0">
              <a:solidFill>
                <a:srgbClr val="C00000"/>
              </a:solidFill>
              <a:latin typeface="Arial" panose="020B0604020202020204" pitchFamily="34" charset="0"/>
              <a:cs typeface="Arial" panose="020B0604020202020204" pitchFamily="34" charset="0"/>
            </a:endParaRPr>
          </a:p>
        </p:txBody>
      </p:sp>
      <p:pic>
        <p:nvPicPr>
          <p:cNvPr id="8" name="Picture 7" descr="A picture containing clock&#10;&#10;Description automatically generated">
            <a:extLst>
              <a:ext uri="{FF2B5EF4-FFF2-40B4-BE49-F238E27FC236}">
                <a16:creationId xmlns:a16="http://schemas.microsoft.com/office/drawing/2014/main" id="{AB7F2532-D170-4703-9F06-49710C06B740}"/>
              </a:ext>
            </a:extLst>
          </p:cNvPr>
          <p:cNvPicPr>
            <a:picLocks noChangeAspect="1"/>
          </p:cNvPicPr>
          <p:nvPr/>
        </p:nvPicPr>
        <p:blipFill>
          <a:blip r:embed="rId10"/>
          <a:stretch>
            <a:fillRect/>
          </a:stretch>
        </p:blipFill>
        <p:spPr>
          <a:xfrm>
            <a:off x="2590800" y="4669334"/>
            <a:ext cx="3877949" cy="893266"/>
          </a:xfrm>
          <a:prstGeom prst="rect">
            <a:avLst/>
          </a:prstGeom>
        </p:spPr>
      </p:pic>
    </p:spTree>
    <p:extLst>
      <p:ext uri="{BB962C8B-B14F-4D97-AF65-F5344CB8AC3E}">
        <p14:creationId xmlns:p14="http://schemas.microsoft.com/office/powerpoint/2010/main" val="1226176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Motivation</a:t>
            </a:r>
          </a:p>
          <a:p>
            <a:pPr lvl="1">
              <a:lnSpc>
                <a:spcPct val="80000"/>
              </a:lnSpc>
              <a:spcAft>
                <a:spcPts val="450"/>
              </a:spcAft>
            </a:pPr>
            <a:r>
              <a:rPr lang="en-US" sz="1800" dirty="0">
                <a:latin typeface="Arial" panose="020B0604020202020204" pitchFamily="34" charset="0"/>
                <a:cs typeface="Arial" panose="020B0604020202020204" pitchFamily="34" charset="0"/>
              </a:rPr>
              <a:t>Stochasticity and complex system modeling</a:t>
            </a:r>
            <a:r>
              <a:rPr lang="en-US" sz="1800" b="1" dirty="0">
                <a:latin typeface="Arial" panose="020B0604020202020204" pitchFamily="34" charset="0"/>
                <a:cs typeface="Arial" panose="020B0604020202020204" pitchFamily="34" charset="0"/>
              </a:rPr>
              <a:t>	</a:t>
            </a: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Path integration</a:t>
            </a:r>
          </a:p>
          <a:p>
            <a:pPr lvl="1">
              <a:lnSpc>
                <a:spcPct val="80000"/>
              </a:lnSpc>
              <a:spcAft>
                <a:spcPts val="450"/>
              </a:spcAft>
            </a:pPr>
            <a:r>
              <a:rPr lang="en-US" sz="1800" dirty="0">
                <a:latin typeface="Arial" panose="020B0604020202020204" pitchFamily="34" charset="0"/>
                <a:cs typeface="Arial" panose="020B0604020202020204" pitchFamily="34" charset="0"/>
              </a:rPr>
              <a:t>Ito SDE</a:t>
            </a:r>
          </a:p>
          <a:p>
            <a:pPr lvl="1">
              <a:lnSpc>
                <a:spcPct val="80000"/>
              </a:lnSpc>
              <a:spcAft>
                <a:spcPts val="450"/>
              </a:spcAft>
            </a:pPr>
            <a:r>
              <a:rPr lang="en-US" sz="1800" dirty="0">
                <a:latin typeface="Arial" panose="020B0604020202020204" pitchFamily="34" charset="0"/>
                <a:cs typeface="Arial" panose="020B0604020202020204" pitchFamily="34" charset="0"/>
              </a:rPr>
              <a:t>Integration over all possible paths</a:t>
            </a:r>
          </a:p>
          <a:p>
            <a:pPr lvl="1">
              <a:lnSpc>
                <a:spcPct val="80000"/>
              </a:lnSpc>
              <a:spcAft>
                <a:spcPts val="450"/>
              </a:spcAft>
            </a:pPr>
            <a:r>
              <a:rPr lang="en-US" sz="1800" dirty="0">
                <a:latin typeface="Arial" panose="020B0604020202020204" pitchFamily="34" charset="0"/>
                <a:cs typeface="Arial" panose="020B0604020202020204" pitchFamily="34" charset="0"/>
              </a:rPr>
              <a:t>Variational problem</a:t>
            </a: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Extensions, generalizations and enhancements </a:t>
            </a:r>
          </a:p>
          <a:p>
            <a:pPr lvl="1">
              <a:lnSpc>
                <a:spcPct val="80000"/>
              </a:lnSpc>
              <a:spcAft>
                <a:spcPts val="450"/>
              </a:spcAft>
            </a:pPr>
            <a:r>
              <a:rPr lang="en-US" sz="1800" dirty="0">
                <a:latin typeface="Arial" panose="020B0604020202020204" pitchFamily="34" charset="0"/>
                <a:cs typeface="Arial" panose="020B0604020202020204" pitchFamily="34" charset="0"/>
              </a:rPr>
              <a:t>Versatility</a:t>
            </a:r>
          </a:p>
          <a:p>
            <a:pPr lvl="1">
              <a:lnSpc>
                <a:spcPct val="80000"/>
              </a:lnSpc>
              <a:spcAft>
                <a:spcPts val="450"/>
              </a:spcAft>
            </a:pPr>
            <a:r>
              <a:rPr lang="en-US" sz="1800" dirty="0">
                <a:latin typeface="Arial" panose="020B0604020202020204" pitchFamily="34" charset="0"/>
                <a:cs typeface="Arial" panose="020B0604020202020204" pitchFamily="34" charset="0"/>
              </a:rPr>
              <a:t>Accuracy</a:t>
            </a:r>
          </a:p>
          <a:p>
            <a:pPr lvl="1">
              <a:lnSpc>
                <a:spcPct val="80000"/>
              </a:lnSpc>
              <a:spcAft>
                <a:spcPts val="450"/>
              </a:spcAft>
            </a:pPr>
            <a:r>
              <a:rPr lang="en-US" sz="1800" dirty="0">
                <a:latin typeface="Arial" panose="020B0604020202020204" pitchFamily="34" charset="0"/>
                <a:cs typeface="Arial" panose="020B0604020202020204" pitchFamily="34" charset="0"/>
              </a:rPr>
              <a:t>Computational efficiency</a:t>
            </a: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Concluding remarks &amp; ongoing/future research</a:t>
            </a: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PRESENTATION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5" name="Slide Number Placeholder 4"/>
          <p:cNvSpPr>
            <a:spLocks noGrp="1"/>
          </p:cNvSpPr>
          <p:nvPr>
            <p:ph type="sldNum" sz="quarter" idx="12"/>
          </p:nvPr>
        </p:nvSpPr>
        <p:spPr>
          <a:xfrm>
            <a:off x="6515100" y="6415506"/>
            <a:ext cx="2057400" cy="365125"/>
          </a:xfrm>
        </p:spPr>
        <p:txBody>
          <a:bodyPr/>
          <a:lstStyle/>
          <a:p>
            <a:fld id="{1C58BFC6-25B7-4DC8-8DA3-1472B5D5A4A3}" type="slidenum">
              <a:rPr lang="en-US" b="1">
                <a:solidFill>
                  <a:schemeClr val="tx1"/>
                </a:solidFill>
                <a:latin typeface="Arial" panose="020B0604020202020204" pitchFamily="34" charset="0"/>
                <a:cs typeface="Arial" panose="020B0604020202020204" pitchFamily="34" charset="0"/>
              </a:rPr>
              <a:t>1</a:t>
            </a:fld>
            <a:endParaRPr 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82650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0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0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0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40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40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40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840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0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39243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Dynamical systems with singular diffusion matrices</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Versatility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19</a:t>
            </a:fld>
            <a:endParaRPr lang="en-US" dirty="0"/>
          </a:p>
        </p:txBody>
      </p:sp>
      <p:sp>
        <p:nvSpPr>
          <p:cNvPr id="21" name="TextBox 20">
            <a:extLst>
              <a:ext uri="{FF2B5EF4-FFF2-40B4-BE49-F238E27FC236}">
                <a16:creationId xmlns:a16="http://schemas.microsoft.com/office/drawing/2014/main" id="{D89CD121-210D-4A7E-ACB7-31365E3F9518}"/>
              </a:ext>
            </a:extLst>
          </p:cNvPr>
          <p:cNvSpPr txBox="1"/>
          <p:nvPr/>
        </p:nvSpPr>
        <p:spPr>
          <a:xfrm>
            <a:off x="422542" y="2012732"/>
            <a:ext cx="4073258"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Petromichelakis, Psaros, Kougioumtzoglou (2020), </a:t>
            </a:r>
            <a:r>
              <a:rPr lang="en-US" i="1" dirty="0"/>
              <a:t>PREM</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320" y="2318724"/>
            <a:ext cx="2860774" cy="918071"/>
          </a:xfrm>
          <a:prstGeom prst="rect">
            <a:avLst/>
          </a:prstGeom>
        </p:spPr>
      </p:pic>
      <p:sp>
        <p:nvSpPr>
          <p:cNvPr id="18" name="TextBox 17"/>
          <p:cNvSpPr txBox="1"/>
          <p:nvPr/>
        </p:nvSpPr>
        <p:spPr>
          <a:xfrm>
            <a:off x="422542" y="2283152"/>
            <a:ext cx="4073258" cy="1097280"/>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12" name="Rectangle 2"/>
          <p:cNvSpPr txBox="1">
            <a:spLocks noChangeArrowheads="1"/>
          </p:cNvSpPr>
          <p:nvPr/>
        </p:nvSpPr>
        <p:spPr>
          <a:xfrm>
            <a:off x="446539" y="2819400"/>
            <a:ext cx="3674023" cy="2649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 </a:t>
            </a:r>
          </a:p>
          <a:p>
            <a:pPr marL="0" indent="0">
              <a:buNone/>
            </a:pPr>
            <a:r>
              <a:rPr lang="en-GB" sz="1600" b="1" i="1" u="sng" dirty="0">
                <a:solidFill>
                  <a:prstClr val="black"/>
                </a:solidFill>
                <a:latin typeface="Arial" panose="020B0604020202020204" pitchFamily="34" charset="0"/>
                <a:cs typeface="Arial" panose="020B0604020202020204" pitchFamily="34" charset="0"/>
              </a:rPr>
              <a:t>Example</a:t>
            </a:r>
          </a:p>
          <a:p>
            <a:r>
              <a:rPr lang="en-GB" sz="1600" i="1" dirty="0">
                <a:solidFill>
                  <a:prstClr val="black"/>
                </a:solidFill>
                <a:latin typeface="Arial" panose="020B0604020202020204" pitchFamily="34" charset="0"/>
                <a:cs typeface="Arial" panose="020B0604020202020204" pitchFamily="34" charset="0"/>
              </a:rPr>
              <a:t>SDOF </a:t>
            </a:r>
            <a:r>
              <a:rPr lang="en-GB" sz="1600" i="1" dirty="0" err="1">
                <a:solidFill>
                  <a:prstClr val="black"/>
                </a:solidFill>
                <a:latin typeface="Arial" panose="020B0604020202020204" pitchFamily="34" charset="0"/>
                <a:cs typeface="Arial" panose="020B0604020202020204" pitchFamily="34" charset="0"/>
              </a:rPr>
              <a:t>Bouc</a:t>
            </a:r>
            <a:r>
              <a:rPr lang="en-GB" sz="1600" i="1" dirty="0">
                <a:solidFill>
                  <a:prstClr val="black"/>
                </a:solidFill>
                <a:latin typeface="Arial" panose="020B0604020202020204" pitchFamily="34" charset="0"/>
                <a:cs typeface="Arial" panose="020B0604020202020204" pitchFamily="34" charset="0"/>
              </a:rPr>
              <a:t>–Wen oscillator</a:t>
            </a:r>
          </a:p>
          <a:p>
            <a:endParaRPr lang="en-GB" sz="1600" i="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16" name="Right Bracket 15"/>
          <p:cNvSpPr/>
          <p:nvPr/>
        </p:nvSpPr>
        <p:spPr>
          <a:xfrm flipH="1">
            <a:off x="177320" y="4313807"/>
            <a:ext cx="89380" cy="810550"/>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51" y="4305300"/>
            <a:ext cx="3877949" cy="39995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4734837"/>
            <a:ext cx="3525408" cy="38952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6111" y="3698593"/>
            <a:ext cx="4767824" cy="2072488"/>
          </a:xfrm>
          <a:prstGeom prst="rect">
            <a:avLst/>
          </a:prstGeom>
        </p:spPr>
      </p:pic>
      <p:sp>
        <p:nvSpPr>
          <p:cNvPr id="20" name="TextBox 19"/>
          <p:cNvSpPr txBox="1"/>
          <p:nvPr/>
        </p:nvSpPr>
        <p:spPr>
          <a:xfrm>
            <a:off x="6591300" y="5753100"/>
            <a:ext cx="2597860" cy="276999"/>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200" b="1" dirty="0">
                <a:solidFill>
                  <a:srgbClr val="2B284D"/>
                </a:solidFill>
                <a:latin typeface="Arial" panose="020B0604020202020204" pitchFamily="34" charset="0"/>
                <a:cs typeface="Arial" panose="020B0604020202020204" pitchFamily="34" charset="0"/>
              </a:rPr>
              <a:t>MCS</a:t>
            </a:r>
          </a:p>
        </p:txBody>
      </p:sp>
      <p:cxnSp>
        <p:nvCxnSpPr>
          <p:cNvPr id="22" name="Straight Connector 21"/>
          <p:cNvCxnSpPr/>
          <p:nvPr/>
        </p:nvCxnSpPr>
        <p:spPr>
          <a:xfrm>
            <a:off x="7339078" y="5892037"/>
            <a:ext cx="287982" cy="0"/>
          </a:xfrm>
          <a:prstGeom prst="line">
            <a:avLst/>
          </a:prstGeom>
          <a:ln w="25400">
            <a:solidFill>
              <a:srgbClr val="2B284D"/>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838700" y="5837101"/>
            <a:ext cx="75410" cy="75490"/>
          </a:xfrm>
          <a:prstGeom prst="ellipse">
            <a:avLst/>
          </a:prstGeom>
          <a:solidFill>
            <a:srgbClr val="2B284D"/>
          </a:solidFill>
          <a:ln>
            <a:solidFill>
              <a:srgbClr val="2B2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267200" y="5742801"/>
            <a:ext cx="2597860" cy="276999"/>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200" b="1" dirty="0">
                <a:solidFill>
                  <a:srgbClr val="2B284D"/>
                </a:solidFill>
                <a:latin typeface="Arial" panose="020B0604020202020204" pitchFamily="34" charset="0"/>
                <a:cs typeface="Arial" panose="020B0604020202020204" pitchFamily="34" charset="0"/>
              </a:rPr>
              <a:t>Path integral</a:t>
            </a:r>
          </a:p>
        </p:txBody>
      </p:sp>
      <p:sp>
        <p:nvSpPr>
          <p:cNvPr id="25" name="Rectangle 24"/>
          <p:cNvSpPr/>
          <p:nvPr/>
        </p:nvSpPr>
        <p:spPr>
          <a:xfrm>
            <a:off x="7550860" y="5537370"/>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105400" y="5486400"/>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28" name="Freeform 27"/>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35" name="TextBox 34"/>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36" name="Picture 35">
            <a:extLst>
              <a:ext uri="{FF2B5EF4-FFF2-40B4-BE49-F238E27FC236}">
                <a16:creationId xmlns:a16="http://schemas.microsoft.com/office/drawing/2014/main" id="{0DDF8468-6C44-4638-B478-D419E155E6A1}"/>
              </a:ext>
            </a:extLst>
          </p:cNvPr>
          <p:cNvPicPr>
            <a:picLocks noChangeAspect="1"/>
          </p:cNvPicPr>
          <p:nvPr/>
        </p:nvPicPr>
        <p:blipFill>
          <a:blip r:embed="rId9"/>
          <a:srcRect/>
          <a:stretch/>
        </p:blipFill>
        <p:spPr>
          <a:xfrm>
            <a:off x="1801021" y="1530525"/>
            <a:ext cx="4218191" cy="419983"/>
          </a:xfrm>
          <a:prstGeom prst="rect">
            <a:avLst/>
          </a:prstGeom>
        </p:spPr>
      </p:pic>
    </p:spTree>
    <p:extLst>
      <p:ext uri="{BB962C8B-B14F-4D97-AF65-F5344CB8AC3E}">
        <p14:creationId xmlns:p14="http://schemas.microsoft.com/office/powerpoint/2010/main" val="8433181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3" grpId="0" animBg="1"/>
      <p:bldP spid="24" grpId="0"/>
      <p:bldP spid="25"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gn="ctr">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Extensions, generalizations and enhancements </a:t>
            </a:r>
          </a:p>
          <a:p>
            <a:pPr marL="457200" indent="-457200">
              <a:lnSpc>
                <a:spcPct val="80000"/>
              </a:lnSpc>
              <a:spcAft>
                <a:spcPts val="450"/>
              </a:spcAft>
              <a:buNone/>
            </a:pPr>
            <a:r>
              <a:rPr lang="en-US" sz="1900" b="1" dirty="0">
                <a:solidFill>
                  <a:srgbClr val="2B284D">
                    <a:alpha val="25000"/>
                  </a:srgbClr>
                </a:solidFill>
                <a:latin typeface="Arial" panose="020B0604020202020204" pitchFamily="34" charset="0"/>
                <a:cs typeface="Arial" panose="020B0604020202020204" pitchFamily="34" charset="0"/>
              </a:rPr>
              <a:t>Versatility</a:t>
            </a:r>
          </a:p>
          <a:p>
            <a:pPr lvl="1">
              <a:lnSpc>
                <a:spcPct val="80000"/>
              </a:lnSpc>
              <a:spcAft>
                <a:spcPts val="450"/>
              </a:spcAft>
            </a:pPr>
            <a:r>
              <a:rPr lang="en-US" sz="1600" dirty="0">
                <a:solidFill>
                  <a:schemeClr val="tx1">
                    <a:alpha val="25000"/>
                  </a:schemeClr>
                </a:solidFill>
                <a:latin typeface="Arial" panose="020B0604020202020204" pitchFamily="34" charset="0"/>
                <a:cs typeface="Arial" panose="020B0604020202020204" pitchFamily="34" charset="0"/>
              </a:rPr>
              <a:t>MDOF nonlinear oscillators subject to non-white and non-Gaussian excitations</a:t>
            </a: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Accuracy</a:t>
            </a:r>
          </a:p>
          <a:p>
            <a:pPr lvl="1">
              <a:lnSpc>
                <a:spcPct val="80000"/>
              </a:lnSpc>
              <a:spcAft>
                <a:spcPts val="450"/>
              </a:spcAft>
            </a:pPr>
            <a:r>
              <a:rPr lang="en-US" sz="1600" dirty="0">
                <a:latin typeface="Arial" panose="020B0604020202020204" pitchFamily="34" charset="0"/>
                <a:cs typeface="Arial" panose="020B0604020202020204" pitchFamily="34" charset="0"/>
              </a:rPr>
              <a:t>Most probable path accuracy and accounting for fluctuations</a:t>
            </a:r>
          </a:p>
          <a:p>
            <a:pPr marL="0" indent="0">
              <a:lnSpc>
                <a:spcPct val="80000"/>
              </a:lnSpc>
              <a:spcAft>
                <a:spcPts val="450"/>
              </a:spcAft>
              <a:buNone/>
            </a:pPr>
            <a:r>
              <a:rPr lang="en-US" sz="1900" b="1" dirty="0">
                <a:solidFill>
                  <a:srgbClr val="2B284D">
                    <a:alpha val="25000"/>
                  </a:srgbClr>
                </a:solidFill>
                <a:latin typeface="Arial" panose="020B0604020202020204" pitchFamily="34" charset="0"/>
                <a:cs typeface="Arial" panose="020B0604020202020204" pitchFamily="34" charset="0"/>
              </a:rPr>
              <a:t>Computational efficiency</a:t>
            </a:r>
          </a:p>
          <a:p>
            <a:pPr lvl="1">
              <a:lnSpc>
                <a:spcPct val="80000"/>
              </a:lnSpc>
              <a:spcAft>
                <a:spcPts val="450"/>
              </a:spcAft>
            </a:pPr>
            <a:r>
              <a:rPr lang="en-US" sz="1600" dirty="0">
                <a:solidFill>
                  <a:schemeClr val="tx1">
                    <a:alpha val="25000"/>
                  </a:schemeClr>
                </a:solidFill>
                <a:latin typeface="Arial" panose="020B0604020202020204" pitchFamily="34" charset="0"/>
                <a:cs typeface="Arial" panose="020B0604020202020204" pitchFamily="34" charset="0"/>
              </a:rPr>
              <a:t>Linear and nonlinear approximations for reducing the computational cost</a:t>
            </a:r>
            <a:endParaRPr lang="en-US" sz="1400"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600" dirty="0">
              <a:latin typeface="Arial" panose="020B0604020202020204" pitchFamily="34" charset="0"/>
              <a:cs typeface="Arial" panose="020B0604020202020204" pitchFamily="34" charset="0"/>
            </a:endParaRPr>
          </a:p>
          <a:p>
            <a:pPr>
              <a:lnSpc>
                <a:spcPct val="80000"/>
              </a:lnSpc>
              <a:spcAft>
                <a:spcPts val="450"/>
              </a:spcAft>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20</a:t>
            </a:fld>
            <a:endParaRPr lang="en-US" dirty="0"/>
          </a:p>
        </p:txBody>
      </p:sp>
    </p:spTree>
    <p:extLst>
      <p:ext uri="{BB962C8B-B14F-4D97-AF65-F5344CB8AC3E}">
        <p14:creationId xmlns:p14="http://schemas.microsoft.com/office/powerpoint/2010/main" val="35981168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Linear systems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Accuracy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21</a:t>
            </a:fld>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26" y="1836182"/>
            <a:ext cx="5935435" cy="19903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1043262"/>
            <a:ext cx="5739385" cy="573272"/>
          </a:xfrm>
          <a:prstGeom prst="rect">
            <a:avLst/>
          </a:prstGeom>
        </p:spPr>
      </p:pic>
      <p:cxnSp>
        <p:nvCxnSpPr>
          <p:cNvPr id="15" name="Straight Arrow Connector 14"/>
          <p:cNvCxnSpPr/>
          <p:nvPr/>
        </p:nvCxnSpPr>
        <p:spPr>
          <a:xfrm flipV="1">
            <a:off x="4686300" y="1075463"/>
            <a:ext cx="469393" cy="5088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62400" y="867673"/>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0</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72" y="4533900"/>
            <a:ext cx="5434484" cy="574875"/>
          </a:xfrm>
          <a:prstGeom prst="rect">
            <a:avLst/>
          </a:prstGeom>
        </p:spPr>
      </p:pic>
      <p:sp>
        <p:nvSpPr>
          <p:cNvPr id="19" name="TextBox 18"/>
          <p:cNvSpPr txBox="1"/>
          <p:nvPr/>
        </p:nvSpPr>
        <p:spPr>
          <a:xfrm>
            <a:off x="6183313" y="5045542"/>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Exact!</a:t>
            </a:r>
          </a:p>
        </p:txBody>
      </p:sp>
      <p:sp>
        <p:nvSpPr>
          <p:cNvPr id="20" name="Oval 19"/>
          <p:cNvSpPr/>
          <p:nvPr/>
        </p:nvSpPr>
        <p:spPr>
          <a:xfrm>
            <a:off x="6777393" y="5029200"/>
            <a:ext cx="1409700" cy="449866"/>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flipV="1">
            <a:off x="6131003" y="4826493"/>
            <a:ext cx="766386" cy="301595"/>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2184" y="4114800"/>
            <a:ext cx="5519516"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18" name="TextBox 17"/>
          <p:cNvSpPr txBox="1"/>
          <p:nvPr/>
        </p:nvSpPr>
        <p:spPr>
          <a:xfrm>
            <a:off x="462184" y="4121233"/>
            <a:ext cx="5519516"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Most probable path approximation</a:t>
            </a:r>
          </a:p>
        </p:txBody>
      </p:sp>
      <p:sp>
        <p:nvSpPr>
          <p:cNvPr id="24" name="Oval 23"/>
          <p:cNvSpPr/>
          <p:nvPr/>
        </p:nvSpPr>
        <p:spPr>
          <a:xfrm>
            <a:off x="6076025" y="1085881"/>
            <a:ext cx="420410" cy="449866"/>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6421229" y="1515154"/>
            <a:ext cx="338514" cy="401135"/>
          </a:xfrm>
          <a:prstGeom prst="straightConnector1">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89233" y="1913086"/>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Constant</a:t>
            </a:r>
          </a:p>
        </p:txBody>
      </p:sp>
      <p:sp>
        <p:nvSpPr>
          <p:cNvPr id="27" name="TextBox 26">
            <a:extLst>
              <a:ext uri="{FF2B5EF4-FFF2-40B4-BE49-F238E27FC236}">
                <a16:creationId xmlns:a16="http://schemas.microsoft.com/office/drawing/2014/main" id="{D89CD121-210D-4A7E-ACB7-31365E3F9518}"/>
              </a:ext>
            </a:extLst>
          </p:cNvPr>
          <p:cNvSpPr txBox="1"/>
          <p:nvPr/>
        </p:nvSpPr>
        <p:spPr>
          <a:xfrm>
            <a:off x="471708" y="5393651"/>
            <a:ext cx="5509991"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b="1" dirty="0"/>
              <a:t>Closed form solutions:</a:t>
            </a:r>
            <a:r>
              <a:rPr lang="en-US" dirty="0"/>
              <a:t> Psaros, Zhao, Kougioumtzoglou (2020), </a:t>
            </a:r>
            <a:r>
              <a:rPr lang="en-US" i="1" dirty="0"/>
              <a:t>PREM</a:t>
            </a:r>
          </a:p>
        </p:txBody>
      </p:sp>
    </p:spTree>
    <p:extLst>
      <p:ext uri="{BB962C8B-B14F-4D97-AF65-F5344CB8AC3E}">
        <p14:creationId xmlns:p14="http://schemas.microsoft.com/office/powerpoint/2010/main" val="1253120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17" grpId="0" animBg="1"/>
      <p:bldP spid="18"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043262"/>
            <a:ext cx="5739385" cy="573272"/>
          </a:xfrm>
          <a:prstGeom prst="rect">
            <a:avLst/>
          </a:prstGeom>
        </p:spPr>
      </p:pic>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Nonlinear systems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Accuracy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22</a:t>
            </a:fld>
            <a:endParaRPr lang="en-US" dirty="0"/>
          </a:p>
        </p:txBody>
      </p:sp>
      <p:cxnSp>
        <p:nvCxnSpPr>
          <p:cNvPr id="15" name="Straight Arrow Connector 14"/>
          <p:cNvCxnSpPr/>
          <p:nvPr/>
        </p:nvCxnSpPr>
        <p:spPr>
          <a:xfrm flipV="1">
            <a:off x="4686300" y="1075463"/>
            <a:ext cx="469393" cy="5088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62400" y="867673"/>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0</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058" y="2369534"/>
            <a:ext cx="5434484" cy="574875"/>
          </a:xfrm>
          <a:prstGeom prst="rect">
            <a:avLst/>
          </a:prstGeom>
        </p:spPr>
      </p:pic>
      <p:sp>
        <p:nvSpPr>
          <p:cNvPr id="18" name="TextBox 17"/>
          <p:cNvSpPr txBox="1"/>
          <p:nvPr/>
        </p:nvSpPr>
        <p:spPr>
          <a:xfrm>
            <a:off x="6393740" y="2928000"/>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Approximate</a:t>
            </a:r>
          </a:p>
        </p:txBody>
      </p:sp>
      <p:sp>
        <p:nvSpPr>
          <p:cNvPr id="21" name="Oval 20"/>
          <p:cNvSpPr/>
          <p:nvPr/>
        </p:nvSpPr>
        <p:spPr>
          <a:xfrm>
            <a:off x="6737967" y="2812924"/>
            <a:ext cx="1909407" cy="602266"/>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flipV="1">
            <a:off x="6103089" y="2662127"/>
            <a:ext cx="766386" cy="301595"/>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4270" y="1950434"/>
            <a:ext cx="5519516"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26" name="TextBox 25"/>
          <p:cNvSpPr txBox="1"/>
          <p:nvPr/>
        </p:nvSpPr>
        <p:spPr>
          <a:xfrm>
            <a:off x="434270" y="1956867"/>
            <a:ext cx="5519516"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Most probable path approximation</a:t>
            </a:r>
          </a:p>
        </p:txBody>
      </p:sp>
      <p:sp>
        <p:nvSpPr>
          <p:cNvPr id="27" name="Rectangle 2"/>
          <p:cNvSpPr txBox="1">
            <a:spLocks noChangeArrowheads="1"/>
          </p:cNvSpPr>
          <p:nvPr/>
        </p:nvSpPr>
        <p:spPr>
          <a:xfrm>
            <a:off x="446539" y="2580350"/>
            <a:ext cx="3674023" cy="2649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 </a:t>
            </a:r>
          </a:p>
          <a:p>
            <a:pPr marL="0" indent="0">
              <a:buNone/>
            </a:pPr>
            <a:r>
              <a:rPr lang="en-GB" sz="1600" b="1" i="1" u="sng" dirty="0">
                <a:solidFill>
                  <a:prstClr val="black"/>
                </a:solidFill>
                <a:latin typeface="Arial" panose="020B0604020202020204" pitchFamily="34" charset="0"/>
                <a:cs typeface="Arial" panose="020B0604020202020204" pitchFamily="34" charset="0"/>
              </a:rPr>
              <a:t>Example</a:t>
            </a:r>
          </a:p>
          <a:p>
            <a:r>
              <a:rPr lang="en-GB" sz="1600" i="1" dirty="0">
                <a:solidFill>
                  <a:prstClr val="black"/>
                </a:solidFill>
                <a:latin typeface="Arial" panose="020B0604020202020204" pitchFamily="34" charset="0"/>
                <a:cs typeface="Arial" panose="020B0604020202020204" pitchFamily="34" charset="0"/>
              </a:rPr>
              <a:t>Electromechanical energy harvester</a:t>
            </a:r>
          </a:p>
          <a:p>
            <a:endParaRPr lang="en-GB" sz="1600" i="1" dirty="0">
              <a:solidFill>
                <a:prstClr val="black"/>
              </a:solidFill>
              <a:latin typeface="Arial" panose="020B0604020202020204" pitchFamily="34" charset="0"/>
              <a:cs typeface="Arial" panose="020B0604020202020204" pitchFamily="34" charset="0"/>
            </a:endParaRPr>
          </a:p>
          <a:p>
            <a:endParaRPr lang="en-GB" sz="1600" i="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484" y="3971811"/>
            <a:ext cx="3204916" cy="1028982"/>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209" y="4955616"/>
            <a:ext cx="2648691" cy="791714"/>
          </a:xfrm>
          <a:prstGeom prst="rect">
            <a:avLst/>
          </a:prstGeom>
        </p:spPr>
      </p:pic>
      <p:sp>
        <p:nvSpPr>
          <p:cNvPr id="28" name="Right Bracket 27"/>
          <p:cNvSpPr/>
          <p:nvPr/>
        </p:nvSpPr>
        <p:spPr>
          <a:xfrm flipH="1">
            <a:off x="664404" y="4055800"/>
            <a:ext cx="128432" cy="1621100"/>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89CD121-210D-4A7E-ACB7-31365E3F9518}"/>
              </a:ext>
            </a:extLst>
          </p:cNvPr>
          <p:cNvSpPr txBox="1"/>
          <p:nvPr/>
        </p:nvSpPr>
        <p:spPr>
          <a:xfrm>
            <a:off x="1524000" y="3224875"/>
            <a:ext cx="3848245" cy="430887"/>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b="1" dirty="0"/>
              <a:t>Response analysis &amp; optimization of harvesters:</a:t>
            </a:r>
            <a:r>
              <a:rPr lang="en-US" dirty="0"/>
              <a:t> </a:t>
            </a:r>
          </a:p>
          <a:p>
            <a:pPr lvl="1"/>
            <a:r>
              <a:rPr lang="en-US" dirty="0"/>
              <a:t>Petromichelakis, Psaros, Kougioumtzoglou (2018), </a:t>
            </a:r>
            <a:r>
              <a:rPr lang="en-US" i="1" dirty="0"/>
              <a:t>PREM</a:t>
            </a:r>
          </a:p>
        </p:txBody>
      </p:sp>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l="-1" r="129"/>
          <a:stretch/>
        </p:blipFill>
        <p:spPr>
          <a:xfrm>
            <a:off x="4114800" y="3739771"/>
            <a:ext cx="4686300" cy="2241929"/>
          </a:xfrm>
          <a:prstGeom prst="rect">
            <a:avLst/>
          </a:prstGeom>
        </p:spPr>
      </p:pic>
      <p:sp>
        <p:nvSpPr>
          <p:cNvPr id="30" name="Rectangle 29"/>
          <p:cNvSpPr/>
          <p:nvPr/>
        </p:nvSpPr>
        <p:spPr>
          <a:xfrm>
            <a:off x="8787225" y="3739771"/>
            <a:ext cx="190500" cy="2241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11479" y="5925255"/>
            <a:ext cx="1146421" cy="188143"/>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7735" y="5935681"/>
            <a:ext cx="1459995" cy="193159"/>
          </a:xfrm>
          <a:prstGeom prst="rect">
            <a:avLst/>
          </a:prstGeom>
        </p:spPr>
      </p:pic>
    </p:spTree>
    <p:extLst>
      <p:ext uri="{BB962C8B-B14F-4D97-AF65-F5344CB8AC3E}">
        <p14:creationId xmlns:p14="http://schemas.microsoft.com/office/powerpoint/2010/main" val="1857606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043262"/>
            <a:ext cx="5739385" cy="573272"/>
          </a:xfrm>
          <a:prstGeom prst="rect">
            <a:avLst/>
          </a:prstGeom>
        </p:spPr>
      </p:pic>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Accuracy enhancement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Accuracy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23</a:t>
            </a:fld>
            <a:endParaRPr lang="en-US" dirty="0"/>
          </a:p>
        </p:txBody>
      </p:sp>
      <p:sp>
        <p:nvSpPr>
          <p:cNvPr id="17" name="Freeform 3">
            <a:extLst>
              <a:ext uri="{FF2B5EF4-FFF2-40B4-BE49-F238E27FC236}">
                <a16:creationId xmlns:a16="http://schemas.microsoft.com/office/drawing/2014/main" id="{48DEC1E0-670B-40E2-AB73-7508CE695082}"/>
              </a:ext>
            </a:extLst>
          </p:cNvPr>
          <p:cNvSpPr/>
          <p:nvPr/>
        </p:nvSpPr>
        <p:spPr>
          <a:xfrm>
            <a:off x="1387691" y="4292881"/>
            <a:ext cx="6344816" cy="620188"/>
          </a:xfrm>
          <a:custGeom>
            <a:avLst/>
            <a:gdLst>
              <a:gd name="connsiteX0" fmla="*/ 0 w 6344816"/>
              <a:gd name="connsiteY0" fmla="*/ 439220 h 620188"/>
              <a:gd name="connsiteX1" fmla="*/ 727788 w 6344816"/>
              <a:gd name="connsiteY1" fmla="*/ 607171 h 620188"/>
              <a:gd name="connsiteX2" fmla="*/ 3256384 w 6344816"/>
              <a:gd name="connsiteY2" fmla="*/ 131310 h 620188"/>
              <a:gd name="connsiteX3" fmla="*/ 4525347 w 6344816"/>
              <a:gd name="connsiteY3" fmla="*/ 261939 h 620188"/>
              <a:gd name="connsiteX4" fmla="*/ 6344816 w 6344816"/>
              <a:gd name="connsiteY4" fmla="*/ 682 h 62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816" h="620188">
                <a:moveTo>
                  <a:pt x="0" y="439220"/>
                </a:moveTo>
                <a:cubicBezTo>
                  <a:pt x="92528" y="548854"/>
                  <a:pt x="185057" y="658489"/>
                  <a:pt x="727788" y="607171"/>
                </a:cubicBezTo>
                <a:cubicBezTo>
                  <a:pt x="1270519" y="555853"/>
                  <a:pt x="2623457" y="188849"/>
                  <a:pt x="3256384" y="131310"/>
                </a:cubicBezTo>
                <a:cubicBezTo>
                  <a:pt x="3889311" y="73771"/>
                  <a:pt x="4010608" y="283710"/>
                  <a:pt x="4525347" y="261939"/>
                </a:cubicBezTo>
                <a:cubicBezTo>
                  <a:pt x="5040086" y="240168"/>
                  <a:pt x="6064898" y="-14869"/>
                  <a:pt x="6344816" y="682"/>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5">
            <a:extLst>
              <a:ext uri="{FF2B5EF4-FFF2-40B4-BE49-F238E27FC236}">
                <a16:creationId xmlns:a16="http://schemas.microsoft.com/office/drawing/2014/main" id="{DDCDF493-7924-4095-8062-424B933E235F}"/>
              </a:ext>
            </a:extLst>
          </p:cNvPr>
          <p:cNvSpPr/>
          <p:nvPr/>
        </p:nvSpPr>
        <p:spPr>
          <a:xfrm>
            <a:off x="1397022" y="4293527"/>
            <a:ext cx="6326155" cy="839793"/>
          </a:xfrm>
          <a:custGeom>
            <a:avLst/>
            <a:gdLst>
              <a:gd name="connsiteX0" fmla="*/ 0 w 6326155"/>
              <a:gd name="connsiteY0" fmla="*/ 438574 h 839793"/>
              <a:gd name="connsiteX1" fmla="*/ 1194318 w 6326155"/>
              <a:gd name="connsiteY1" fmla="*/ 709162 h 839793"/>
              <a:gd name="connsiteX2" fmla="*/ 2444620 w 6326155"/>
              <a:gd name="connsiteY2" fmla="*/ 102672 h 839793"/>
              <a:gd name="connsiteX3" fmla="*/ 3265714 w 6326155"/>
              <a:gd name="connsiteY3" fmla="*/ 802468 h 839793"/>
              <a:gd name="connsiteX4" fmla="*/ 4506685 w 6326155"/>
              <a:gd name="connsiteY4" fmla="*/ 36 h 839793"/>
              <a:gd name="connsiteX5" fmla="*/ 5243804 w 6326155"/>
              <a:gd name="connsiteY5" fmla="*/ 839791 h 839793"/>
              <a:gd name="connsiteX6" fmla="*/ 6326155 w 6326155"/>
              <a:gd name="connsiteY6" fmla="*/ 9366 h 83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6155" h="839793">
                <a:moveTo>
                  <a:pt x="0" y="438574"/>
                </a:moveTo>
                <a:cubicBezTo>
                  <a:pt x="393441" y="601860"/>
                  <a:pt x="786882" y="765146"/>
                  <a:pt x="1194318" y="709162"/>
                </a:cubicBezTo>
                <a:cubicBezTo>
                  <a:pt x="1601754" y="653178"/>
                  <a:pt x="2099387" y="87121"/>
                  <a:pt x="2444620" y="102672"/>
                </a:cubicBezTo>
                <a:cubicBezTo>
                  <a:pt x="2789853" y="118223"/>
                  <a:pt x="2922037" y="819574"/>
                  <a:pt x="3265714" y="802468"/>
                </a:cubicBezTo>
                <a:cubicBezTo>
                  <a:pt x="3609391" y="785362"/>
                  <a:pt x="4177003" y="-6185"/>
                  <a:pt x="4506685" y="36"/>
                </a:cubicBezTo>
                <a:cubicBezTo>
                  <a:pt x="4836367" y="6256"/>
                  <a:pt x="4940559" y="838236"/>
                  <a:pt x="5243804" y="839791"/>
                </a:cubicBezTo>
                <a:cubicBezTo>
                  <a:pt x="5547049" y="841346"/>
                  <a:pt x="6074229" y="143105"/>
                  <a:pt x="6326155" y="9366"/>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9">
            <a:extLst>
              <a:ext uri="{FF2B5EF4-FFF2-40B4-BE49-F238E27FC236}">
                <a16:creationId xmlns:a16="http://schemas.microsoft.com/office/drawing/2014/main" id="{1E440749-9E77-446A-A6E2-7A5E75EB00CF}"/>
              </a:ext>
            </a:extLst>
          </p:cNvPr>
          <p:cNvSpPr/>
          <p:nvPr/>
        </p:nvSpPr>
        <p:spPr>
          <a:xfrm>
            <a:off x="1402335" y="2960526"/>
            <a:ext cx="6318250" cy="1752655"/>
          </a:xfrm>
          <a:custGeom>
            <a:avLst/>
            <a:gdLst>
              <a:gd name="connsiteX0" fmla="*/ 0 w 6318250"/>
              <a:gd name="connsiteY0" fmla="*/ 1752655 h 1752655"/>
              <a:gd name="connsiteX1" fmla="*/ 609600 w 6318250"/>
              <a:gd name="connsiteY1" fmla="*/ 1136705 h 1752655"/>
              <a:gd name="connsiteX2" fmla="*/ 895350 w 6318250"/>
              <a:gd name="connsiteY2" fmla="*/ 1263705 h 1752655"/>
              <a:gd name="connsiteX3" fmla="*/ 1346200 w 6318250"/>
              <a:gd name="connsiteY3" fmla="*/ 489005 h 1752655"/>
              <a:gd name="connsiteX4" fmla="*/ 1790700 w 6318250"/>
              <a:gd name="connsiteY4" fmla="*/ 984305 h 1752655"/>
              <a:gd name="connsiteX5" fmla="*/ 3257550 w 6318250"/>
              <a:gd name="connsiteY5" fmla="*/ 285805 h 1752655"/>
              <a:gd name="connsiteX6" fmla="*/ 4800600 w 6318250"/>
              <a:gd name="connsiteY6" fmla="*/ 628705 h 1752655"/>
              <a:gd name="connsiteX7" fmla="*/ 5327650 w 6318250"/>
              <a:gd name="connsiteY7" fmla="*/ 55 h 1752655"/>
              <a:gd name="connsiteX8" fmla="*/ 6127750 w 6318250"/>
              <a:gd name="connsiteY8" fmla="*/ 590605 h 1752655"/>
              <a:gd name="connsiteX9" fmla="*/ 6318250 w 6318250"/>
              <a:gd name="connsiteY9" fmla="*/ 330255 h 175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8250" h="1752655">
                <a:moveTo>
                  <a:pt x="0" y="1752655"/>
                </a:moveTo>
                <a:cubicBezTo>
                  <a:pt x="230187" y="1485426"/>
                  <a:pt x="460375" y="1218197"/>
                  <a:pt x="609600" y="1136705"/>
                </a:cubicBezTo>
                <a:cubicBezTo>
                  <a:pt x="758825" y="1055213"/>
                  <a:pt x="772583" y="1371655"/>
                  <a:pt x="895350" y="1263705"/>
                </a:cubicBezTo>
                <a:cubicBezTo>
                  <a:pt x="1018117" y="1155755"/>
                  <a:pt x="1196975" y="535572"/>
                  <a:pt x="1346200" y="489005"/>
                </a:cubicBezTo>
                <a:cubicBezTo>
                  <a:pt x="1495425" y="442438"/>
                  <a:pt x="1472142" y="1018172"/>
                  <a:pt x="1790700" y="984305"/>
                </a:cubicBezTo>
                <a:cubicBezTo>
                  <a:pt x="2109258" y="950438"/>
                  <a:pt x="2755900" y="345072"/>
                  <a:pt x="3257550" y="285805"/>
                </a:cubicBezTo>
                <a:cubicBezTo>
                  <a:pt x="3759200" y="226538"/>
                  <a:pt x="4455583" y="676330"/>
                  <a:pt x="4800600" y="628705"/>
                </a:cubicBezTo>
                <a:cubicBezTo>
                  <a:pt x="5145617" y="581080"/>
                  <a:pt x="5106459" y="6405"/>
                  <a:pt x="5327650" y="55"/>
                </a:cubicBezTo>
                <a:cubicBezTo>
                  <a:pt x="5548841" y="-6295"/>
                  <a:pt x="5962650" y="535572"/>
                  <a:pt x="6127750" y="590605"/>
                </a:cubicBezTo>
                <a:cubicBezTo>
                  <a:pt x="6292850" y="645638"/>
                  <a:pt x="6258983" y="360947"/>
                  <a:pt x="6318250" y="330255"/>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0">
            <a:extLst>
              <a:ext uri="{FF2B5EF4-FFF2-40B4-BE49-F238E27FC236}">
                <a16:creationId xmlns:a16="http://schemas.microsoft.com/office/drawing/2014/main" id="{DA58AA7F-C40E-4CFD-8E5C-CD88EDC00C36}"/>
              </a:ext>
            </a:extLst>
          </p:cNvPr>
          <p:cNvSpPr/>
          <p:nvPr/>
        </p:nvSpPr>
        <p:spPr>
          <a:xfrm>
            <a:off x="1415035" y="3017890"/>
            <a:ext cx="6311900" cy="1682591"/>
          </a:xfrm>
          <a:custGeom>
            <a:avLst/>
            <a:gdLst>
              <a:gd name="connsiteX0" fmla="*/ 0 w 6311900"/>
              <a:gd name="connsiteY0" fmla="*/ 1682591 h 1682591"/>
              <a:gd name="connsiteX1" fmla="*/ 755650 w 6311900"/>
              <a:gd name="connsiteY1" fmla="*/ 349091 h 1682591"/>
              <a:gd name="connsiteX2" fmla="*/ 1841500 w 6311900"/>
              <a:gd name="connsiteY2" fmla="*/ 520541 h 1682591"/>
              <a:gd name="connsiteX3" fmla="*/ 2482850 w 6311900"/>
              <a:gd name="connsiteY3" fmla="*/ 399891 h 1682591"/>
              <a:gd name="connsiteX4" fmla="*/ 3892550 w 6311900"/>
              <a:gd name="connsiteY4" fmla="*/ 787241 h 1682591"/>
              <a:gd name="connsiteX5" fmla="*/ 4832350 w 6311900"/>
              <a:gd name="connsiteY5" fmla="*/ 18891 h 1682591"/>
              <a:gd name="connsiteX6" fmla="*/ 6311900 w 6311900"/>
              <a:gd name="connsiteY6" fmla="*/ 279241 h 168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1682591">
                <a:moveTo>
                  <a:pt x="0" y="1682591"/>
                </a:moveTo>
                <a:cubicBezTo>
                  <a:pt x="224366" y="1112678"/>
                  <a:pt x="448733" y="542766"/>
                  <a:pt x="755650" y="349091"/>
                </a:cubicBezTo>
                <a:cubicBezTo>
                  <a:pt x="1062567" y="155416"/>
                  <a:pt x="1553634" y="512074"/>
                  <a:pt x="1841500" y="520541"/>
                </a:cubicBezTo>
                <a:cubicBezTo>
                  <a:pt x="2129366" y="529008"/>
                  <a:pt x="2141008" y="355441"/>
                  <a:pt x="2482850" y="399891"/>
                </a:cubicBezTo>
                <a:cubicBezTo>
                  <a:pt x="2824692" y="444341"/>
                  <a:pt x="3500967" y="850741"/>
                  <a:pt x="3892550" y="787241"/>
                </a:cubicBezTo>
                <a:cubicBezTo>
                  <a:pt x="4284133" y="723741"/>
                  <a:pt x="4429125" y="103558"/>
                  <a:pt x="4832350" y="18891"/>
                </a:cubicBezTo>
                <a:cubicBezTo>
                  <a:pt x="5235575" y="-65776"/>
                  <a:pt x="6221942" y="154358"/>
                  <a:pt x="6311900" y="279241"/>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9A1CDC90-BBA2-4419-8EF8-AE163022DF84}"/>
              </a:ext>
            </a:extLst>
          </p:cNvPr>
          <p:cNvCxnSpPr/>
          <p:nvPr/>
        </p:nvCxnSpPr>
        <p:spPr>
          <a:xfrm flipV="1">
            <a:off x="1399959" y="2923520"/>
            <a:ext cx="0" cy="228600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5518F4A-9A63-4B2C-ACB3-C290D88B15C2}"/>
              </a:ext>
            </a:extLst>
          </p:cNvPr>
          <p:cNvSpPr txBox="1"/>
          <p:nvPr/>
        </p:nvSpPr>
        <p:spPr>
          <a:xfrm>
            <a:off x="967340" y="4648200"/>
            <a:ext cx="399574" cy="523220"/>
          </a:xfrm>
          <a:prstGeom prst="rect">
            <a:avLst/>
          </a:prstGeom>
          <a:noFill/>
        </p:spPr>
        <p:txBody>
          <a:bodyPr wrap="square" rtlCol="0">
            <a:spAutoFit/>
          </a:bodyPr>
          <a:lstStyle/>
          <a:p>
            <a:r>
              <a:rPr lang="en-US" sz="2800" dirty="0" err="1"/>
              <a:t>t</a:t>
            </a:r>
            <a:r>
              <a:rPr lang="en-US" sz="2800" baseline="-25000" dirty="0" err="1"/>
              <a:t>i</a:t>
            </a:r>
            <a:endParaRPr lang="en-US" sz="2800" dirty="0"/>
          </a:p>
        </p:txBody>
      </p:sp>
      <p:sp>
        <p:nvSpPr>
          <p:cNvPr id="27" name="TextBox 26">
            <a:extLst>
              <a:ext uri="{FF2B5EF4-FFF2-40B4-BE49-F238E27FC236}">
                <a16:creationId xmlns:a16="http://schemas.microsoft.com/office/drawing/2014/main" id="{79EAC7C0-6550-4AE9-85F3-F09E9A1278C3}"/>
              </a:ext>
            </a:extLst>
          </p:cNvPr>
          <p:cNvSpPr txBox="1"/>
          <p:nvPr/>
        </p:nvSpPr>
        <p:spPr>
          <a:xfrm>
            <a:off x="922164" y="2781300"/>
            <a:ext cx="399574" cy="523220"/>
          </a:xfrm>
          <a:prstGeom prst="rect">
            <a:avLst/>
          </a:prstGeom>
          <a:noFill/>
        </p:spPr>
        <p:txBody>
          <a:bodyPr wrap="square" rtlCol="0">
            <a:spAutoFit/>
          </a:bodyPr>
          <a:lstStyle/>
          <a:p>
            <a:r>
              <a:rPr lang="en-US" sz="2800" dirty="0"/>
              <a:t>x</a:t>
            </a:r>
            <a:r>
              <a:rPr lang="en-US" sz="2800" baseline="-25000" dirty="0"/>
              <a:t>i</a:t>
            </a:r>
            <a:endParaRPr lang="en-US" sz="2800" dirty="0"/>
          </a:p>
        </p:txBody>
      </p:sp>
      <p:cxnSp>
        <p:nvCxnSpPr>
          <p:cNvPr id="28" name="Straight Arrow Connector 27">
            <a:extLst>
              <a:ext uri="{FF2B5EF4-FFF2-40B4-BE49-F238E27FC236}">
                <a16:creationId xmlns:a16="http://schemas.microsoft.com/office/drawing/2014/main" id="{60F353DF-A084-4030-8C9E-9A84E772444A}"/>
              </a:ext>
            </a:extLst>
          </p:cNvPr>
          <p:cNvCxnSpPr/>
          <p:nvPr/>
        </p:nvCxnSpPr>
        <p:spPr>
          <a:xfrm>
            <a:off x="869648" y="4714220"/>
            <a:ext cx="7323438"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D98B2AE8-6DCA-46DE-9DE4-C7663343CEE1}"/>
              </a:ext>
            </a:extLst>
          </p:cNvPr>
          <p:cNvSpPr txBox="1"/>
          <p:nvPr/>
        </p:nvSpPr>
        <p:spPr>
          <a:xfrm>
            <a:off x="7327361" y="4671106"/>
            <a:ext cx="399574" cy="523220"/>
          </a:xfrm>
          <a:prstGeom prst="rect">
            <a:avLst/>
          </a:prstGeom>
          <a:noFill/>
        </p:spPr>
        <p:txBody>
          <a:bodyPr wrap="square" rtlCol="0">
            <a:spAutoFit/>
          </a:bodyPr>
          <a:lstStyle/>
          <a:p>
            <a:r>
              <a:rPr lang="en-US" sz="2800" dirty="0" err="1"/>
              <a:t>t</a:t>
            </a:r>
            <a:r>
              <a:rPr lang="en-US" sz="2800" baseline="-25000" dirty="0" err="1"/>
              <a:t>f</a:t>
            </a:r>
            <a:endParaRPr lang="en-US" sz="2800" dirty="0"/>
          </a:p>
        </p:txBody>
      </p:sp>
      <p:sp>
        <p:nvSpPr>
          <p:cNvPr id="30" name="TextBox 29">
            <a:extLst>
              <a:ext uri="{FF2B5EF4-FFF2-40B4-BE49-F238E27FC236}">
                <a16:creationId xmlns:a16="http://schemas.microsoft.com/office/drawing/2014/main" id="{7221D4B0-8547-48D7-9F34-7F978408444B}"/>
              </a:ext>
            </a:extLst>
          </p:cNvPr>
          <p:cNvSpPr txBox="1"/>
          <p:nvPr/>
        </p:nvSpPr>
        <p:spPr>
          <a:xfrm>
            <a:off x="7237986" y="2743200"/>
            <a:ext cx="589042" cy="523220"/>
          </a:xfrm>
          <a:prstGeom prst="rect">
            <a:avLst/>
          </a:prstGeom>
          <a:noFill/>
        </p:spPr>
        <p:txBody>
          <a:bodyPr wrap="square" rtlCol="0">
            <a:spAutoFit/>
          </a:bodyPr>
          <a:lstStyle/>
          <a:p>
            <a:r>
              <a:rPr lang="en-US" sz="2800" dirty="0" err="1"/>
              <a:t>x</a:t>
            </a:r>
            <a:r>
              <a:rPr lang="en-US" sz="2800" baseline="-25000" dirty="0" err="1"/>
              <a:t>f</a:t>
            </a:r>
            <a:endParaRPr lang="en-US" sz="2800" dirty="0"/>
          </a:p>
        </p:txBody>
      </p:sp>
      <p:cxnSp>
        <p:nvCxnSpPr>
          <p:cNvPr id="31" name="Straight Arrow Connector 30">
            <a:extLst>
              <a:ext uri="{FF2B5EF4-FFF2-40B4-BE49-F238E27FC236}">
                <a16:creationId xmlns:a16="http://schemas.microsoft.com/office/drawing/2014/main" id="{9A1CDC90-BBA2-4419-8EF8-AE163022DF84}"/>
              </a:ext>
            </a:extLst>
          </p:cNvPr>
          <p:cNvCxnSpPr/>
          <p:nvPr/>
        </p:nvCxnSpPr>
        <p:spPr>
          <a:xfrm flipV="1">
            <a:off x="7720850" y="2923520"/>
            <a:ext cx="0" cy="228600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Freeform 31"/>
          <p:cNvSpPr/>
          <p:nvPr/>
        </p:nvSpPr>
        <p:spPr>
          <a:xfrm>
            <a:off x="1397022" y="4293563"/>
            <a:ext cx="6326155" cy="600691"/>
          </a:xfrm>
          <a:custGeom>
            <a:avLst/>
            <a:gdLst>
              <a:gd name="connsiteX0" fmla="*/ 0 w 6326155"/>
              <a:gd name="connsiteY0" fmla="*/ 410547 h 600691"/>
              <a:gd name="connsiteX1" fmla="*/ 1119673 w 6326155"/>
              <a:gd name="connsiteY1" fmla="*/ 233265 h 600691"/>
              <a:gd name="connsiteX2" fmla="*/ 2071396 w 6326155"/>
              <a:gd name="connsiteY2" fmla="*/ 559836 h 600691"/>
              <a:gd name="connsiteX3" fmla="*/ 3489649 w 6326155"/>
              <a:gd name="connsiteY3" fmla="*/ 261257 h 600691"/>
              <a:gd name="connsiteX4" fmla="*/ 4795934 w 6326155"/>
              <a:gd name="connsiteY4" fmla="*/ 597159 h 600691"/>
              <a:gd name="connsiteX5" fmla="*/ 6326155 w 6326155"/>
              <a:gd name="connsiteY5" fmla="*/ 0 h 60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6155" h="600691">
                <a:moveTo>
                  <a:pt x="0" y="410547"/>
                </a:moveTo>
                <a:cubicBezTo>
                  <a:pt x="387220" y="309465"/>
                  <a:pt x="774440" y="208383"/>
                  <a:pt x="1119673" y="233265"/>
                </a:cubicBezTo>
                <a:cubicBezTo>
                  <a:pt x="1464906" y="258147"/>
                  <a:pt x="1676400" y="555171"/>
                  <a:pt x="2071396" y="559836"/>
                </a:cubicBezTo>
                <a:cubicBezTo>
                  <a:pt x="2466392" y="564501"/>
                  <a:pt x="3035559" y="255037"/>
                  <a:pt x="3489649" y="261257"/>
                </a:cubicBezTo>
                <a:cubicBezTo>
                  <a:pt x="3943739" y="267477"/>
                  <a:pt x="4323183" y="640702"/>
                  <a:pt x="4795934" y="597159"/>
                </a:cubicBezTo>
                <a:cubicBezTo>
                  <a:pt x="5268685" y="553616"/>
                  <a:pt x="6080449" y="63759"/>
                  <a:pt x="6326155" y="0"/>
                </a:cubicBezTo>
              </a:path>
            </a:pathLst>
          </a:custGeom>
          <a:noFill/>
          <a:ln w="25400">
            <a:solidFill>
              <a:srgbClr val="C10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8">
            <a:extLst>
              <a:ext uri="{FF2B5EF4-FFF2-40B4-BE49-F238E27FC236}">
                <a16:creationId xmlns:a16="http://schemas.microsoft.com/office/drawing/2014/main" id="{51500D54-A504-4CEE-8A74-F0EE14C7158D}"/>
              </a:ext>
            </a:extLst>
          </p:cNvPr>
          <p:cNvSpPr/>
          <p:nvPr/>
        </p:nvSpPr>
        <p:spPr>
          <a:xfrm>
            <a:off x="1399160" y="3292369"/>
            <a:ext cx="6320738" cy="1414462"/>
          </a:xfrm>
          <a:custGeom>
            <a:avLst/>
            <a:gdLst>
              <a:gd name="connsiteX0" fmla="*/ 0 w 6315075"/>
              <a:gd name="connsiteY0" fmla="*/ 1412988 h 1412988"/>
              <a:gd name="connsiteX1" fmla="*/ 933450 w 6315075"/>
              <a:gd name="connsiteY1" fmla="*/ 403338 h 1412988"/>
              <a:gd name="connsiteX2" fmla="*/ 2247900 w 6315075"/>
              <a:gd name="connsiteY2" fmla="*/ 546213 h 1412988"/>
              <a:gd name="connsiteX3" fmla="*/ 4343400 w 6315075"/>
              <a:gd name="connsiteY3" fmla="*/ 79488 h 1412988"/>
              <a:gd name="connsiteX4" fmla="*/ 5800725 w 6315075"/>
              <a:gd name="connsiteY4" fmla="*/ 136638 h 1412988"/>
              <a:gd name="connsiteX5" fmla="*/ 6315075 w 6315075"/>
              <a:gd name="connsiteY5" fmla="*/ 3288 h 141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5075" h="1412988">
                <a:moveTo>
                  <a:pt x="0" y="1412988"/>
                </a:moveTo>
                <a:cubicBezTo>
                  <a:pt x="279400" y="980394"/>
                  <a:pt x="558800" y="547800"/>
                  <a:pt x="933450" y="403338"/>
                </a:cubicBezTo>
                <a:cubicBezTo>
                  <a:pt x="1308100" y="258876"/>
                  <a:pt x="1679575" y="600188"/>
                  <a:pt x="2247900" y="546213"/>
                </a:cubicBezTo>
                <a:cubicBezTo>
                  <a:pt x="2816225" y="492238"/>
                  <a:pt x="3751263" y="147750"/>
                  <a:pt x="4343400" y="79488"/>
                </a:cubicBezTo>
                <a:cubicBezTo>
                  <a:pt x="4935538" y="11225"/>
                  <a:pt x="5472113" y="149338"/>
                  <a:pt x="5800725" y="136638"/>
                </a:cubicBezTo>
                <a:cubicBezTo>
                  <a:pt x="6129338" y="123938"/>
                  <a:pt x="6242050" y="-23700"/>
                  <a:pt x="6315075" y="3288"/>
                </a:cubicBezTo>
              </a:path>
            </a:pathLst>
          </a:custGeom>
          <a:noFill/>
          <a:ln w="25400">
            <a:solidFill>
              <a:srgbClr val="C10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FC0CEEA-634D-414B-BB0C-1083E4D9013E}"/>
              </a:ext>
            </a:extLst>
          </p:cNvPr>
          <p:cNvSpPr/>
          <p:nvPr/>
        </p:nvSpPr>
        <p:spPr>
          <a:xfrm flipH="1">
            <a:off x="1347382" y="4663993"/>
            <a:ext cx="116428" cy="115536"/>
          </a:xfrm>
          <a:prstGeom prst="ellipse">
            <a:avLst/>
          </a:prstGeom>
          <a:solidFill>
            <a:srgbClr val="2B28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AF7123E-E0A3-4B13-9EBD-06A351604A59}"/>
              </a:ext>
            </a:extLst>
          </p:cNvPr>
          <p:cNvSpPr/>
          <p:nvPr/>
        </p:nvSpPr>
        <p:spPr>
          <a:xfrm flipH="1">
            <a:off x="7665447" y="3227084"/>
            <a:ext cx="116428" cy="115536"/>
          </a:xfrm>
          <a:prstGeom prst="ellipse">
            <a:avLst/>
          </a:prstGeom>
          <a:solidFill>
            <a:srgbClr val="2B28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70076AA-9070-4777-ACB9-F1221EEB67F3}"/>
              </a:ext>
            </a:extLst>
          </p:cNvPr>
          <p:cNvSpPr/>
          <p:nvPr/>
        </p:nvSpPr>
        <p:spPr>
          <a:xfrm flipH="1">
            <a:off x="7661685" y="4235113"/>
            <a:ext cx="116428" cy="115536"/>
          </a:xfrm>
          <a:prstGeom prst="ellipse">
            <a:avLst/>
          </a:prstGeom>
          <a:solidFill>
            <a:srgbClr val="2B28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1095375" y="5898084"/>
            <a:ext cx="469900" cy="98463"/>
          </a:xfrm>
          <a:custGeom>
            <a:avLst/>
            <a:gdLst>
              <a:gd name="connsiteX0" fmla="*/ 0 w 457200"/>
              <a:gd name="connsiteY0" fmla="*/ 76246 h 86134"/>
              <a:gd name="connsiteX1" fmla="*/ 161925 w 457200"/>
              <a:gd name="connsiteY1" fmla="*/ 46 h 86134"/>
              <a:gd name="connsiteX2" fmla="*/ 295275 w 457200"/>
              <a:gd name="connsiteY2" fmla="*/ 85771 h 86134"/>
              <a:gd name="connsiteX3" fmla="*/ 457200 w 457200"/>
              <a:gd name="connsiteY3" fmla="*/ 38146 h 86134"/>
              <a:gd name="connsiteX0" fmla="*/ 0 w 450850"/>
              <a:gd name="connsiteY0" fmla="*/ 76246 h 86009"/>
              <a:gd name="connsiteX1" fmla="*/ 161925 w 450850"/>
              <a:gd name="connsiteY1" fmla="*/ 46 h 86009"/>
              <a:gd name="connsiteX2" fmla="*/ 295275 w 450850"/>
              <a:gd name="connsiteY2" fmla="*/ 85771 h 86009"/>
              <a:gd name="connsiteX3" fmla="*/ 450850 w 450850"/>
              <a:gd name="connsiteY3" fmla="*/ 31796 h 86009"/>
              <a:gd name="connsiteX0" fmla="*/ 0 w 501650"/>
              <a:gd name="connsiteY0" fmla="*/ 104836 h 114508"/>
              <a:gd name="connsiteX1" fmla="*/ 161925 w 501650"/>
              <a:gd name="connsiteY1" fmla="*/ 28636 h 114508"/>
              <a:gd name="connsiteX2" fmla="*/ 295275 w 501650"/>
              <a:gd name="connsiteY2" fmla="*/ 114361 h 114508"/>
              <a:gd name="connsiteX3" fmla="*/ 501650 w 501650"/>
              <a:gd name="connsiteY3" fmla="*/ 3236 h 114508"/>
              <a:gd name="connsiteX0" fmla="*/ 0 w 501650"/>
              <a:gd name="connsiteY0" fmla="*/ 101600 h 111272"/>
              <a:gd name="connsiteX1" fmla="*/ 161925 w 501650"/>
              <a:gd name="connsiteY1" fmla="*/ 25400 h 111272"/>
              <a:gd name="connsiteX2" fmla="*/ 295275 w 501650"/>
              <a:gd name="connsiteY2" fmla="*/ 111125 h 111272"/>
              <a:gd name="connsiteX3" fmla="*/ 501650 w 501650"/>
              <a:gd name="connsiteY3" fmla="*/ 0 h 111272"/>
              <a:gd name="connsiteX0" fmla="*/ 0 w 469900"/>
              <a:gd name="connsiteY0" fmla="*/ 76247 h 86038"/>
              <a:gd name="connsiteX1" fmla="*/ 161925 w 469900"/>
              <a:gd name="connsiteY1" fmla="*/ 47 h 86038"/>
              <a:gd name="connsiteX2" fmla="*/ 295275 w 469900"/>
              <a:gd name="connsiteY2" fmla="*/ 85772 h 86038"/>
              <a:gd name="connsiteX3" fmla="*/ 469900 w 469900"/>
              <a:gd name="connsiteY3" fmla="*/ 19097 h 86038"/>
              <a:gd name="connsiteX0" fmla="*/ 0 w 469900"/>
              <a:gd name="connsiteY0" fmla="*/ 88900 h 98463"/>
              <a:gd name="connsiteX1" fmla="*/ 161925 w 469900"/>
              <a:gd name="connsiteY1" fmla="*/ 12700 h 98463"/>
              <a:gd name="connsiteX2" fmla="*/ 295275 w 469900"/>
              <a:gd name="connsiteY2" fmla="*/ 98425 h 98463"/>
              <a:gd name="connsiteX3" fmla="*/ 469900 w 469900"/>
              <a:gd name="connsiteY3" fmla="*/ 0 h 98463"/>
            </a:gdLst>
            <a:ahLst/>
            <a:cxnLst>
              <a:cxn ang="0">
                <a:pos x="connsiteX0" y="connsiteY0"/>
              </a:cxn>
              <a:cxn ang="0">
                <a:pos x="connsiteX1" y="connsiteY1"/>
              </a:cxn>
              <a:cxn ang="0">
                <a:pos x="connsiteX2" y="connsiteY2"/>
              </a:cxn>
              <a:cxn ang="0">
                <a:pos x="connsiteX3" y="connsiteY3"/>
              </a:cxn>
            </a:cxnLst>
            <a:rect l="l" t="t" r="r" b="b"/>
            <a:pathLst>
              <a:path w="469900" h="98463">
                <a:moveTo>
                  <a:pt x="0" y="88900"/>
                </a:moveTo>
                <a:cubicBezTo>
                  <a:pt x="56356" y="50006"/>
                  <a:pt x="112713" y="11113"/>
                  <a:pt x="161925" y="12700"/>
                </a:cubicBezTo>
                <a:cubicBezTo>
                  <a:pt x="211137" y="14287"/>
                  <a:pt x="243946" y="100542"/>
                  <a:pt x="295275" y="98425"/>
                </a:cubicBezTo>
                <a:cubicBezTo>
                  <a:pt x="346604" y="96308"/>
                  <a:pt x="325438" y="44450"/>
                  <a:pt x="469900" y="0"/>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1104900" y="5555184"/>
            <a:ext cx="469900" cy="98463"/>
          </a:xfrm>
          <a:custGeom>
            <a:avLst/>
            <a:gdLst>
              <a:gd name="connsiteX0" fmla="*/ 0 w 457200"/>
              <a:gd name="connsiteY0" fmla="*/ 76246 h 86134"/>
              <a:gd name="connsiteX1" fmla="*/ 161925 w 457200"/>
              <a:gd name="connsiteY1" fmla="*/ 46 h 86134"/>
              <a:gd name="connsiteX2" fmla="*/ 295275 w 457200"/>
              <a:gd name="connsiteY2" fmla="*/ 85771 h 86134"/>
              <a:gd name="connsiteX3" fmla="*/ 457200 w 457200"/>
              <a:gd name="connsiteY3" fmla="*/ 38146 h 86134"/>
              <a:gd name="connsiteX0" fmla="*/ 0 w 450850"/>
              <a:gd name="connsiteY0" fmla="*/ 76246 h 86009"/>
              <a:gd name="connsiteX1" fmla="*/ 161925 w 450850"/>
              <a:gd name="connsiteY1" fmla="*/ 46 h 86009"/>
              <a:gd name="connsiteX2" fmla="*/ 295275 w 450850"/>
              <a:gd name="connsiteY2" fmla="*/ 85771 h 86009"/>
              <a:gd name="connsiteX3" fmla="*/ 450850 w 450850"/>
              <a:gd name="connsiteY3" fmla="*/ 31796 h 86009"/>
              <a:gd name="connsiteX0" fmla="*/ 0 w 501650"/>
              <a:gd name="connsiteY0" fmla="*/ 104836 h 114508"/>
              <a:gd name="connsiteX1" fmla="*/ 161925 w 501650"/>
              <a:gd name="connsiteY1" fmla="*/ 28636 h 114508"/>
              <a:gd name="connsiteX2" fmla="*/ 295275 w 501650"/>
              <a:gd name="connsiteY2" fmla="*/ 114361 h 114508"/>
              <a:gd name="connsiteX3" fmla="*/ 501650 w 501650"/>
              <a:gd name="connsiteY3" fmla="*/ 3236 h 114508"/>
              <a:gd name="connsiteX0" fmla="*/ 0 w 501650"/>
              <a:gd name="connsiteY0" fmla="*/ 101600 h 111272"/>
              <a:gd name="connsiteX1" fmla="*/ 161925 w 501650"/>
              <a:gd name="connsiteY1" fmla="*/ 25400 h 111272"/>
              <a:gd name="connsiteX2" fmla="*/ 295275 w 501650"/>
              <a:gd name="connsiteY2" fmla="*/ 111125 h 111272"/>
              <a:gd name="connsiteX3" fmla="*/ 501650 w 501650"/>
              <a:gd name="connsiteY3" fmla="*/ 0 h 111272"/>
              <a:gd name="connsiteX0" fmla="*/ 0 w 469900"/>
              <a:gd name="connsiteY0" fmla="*/ 76247 h 86038"/>
              <a:gd name="connsiteX1" fmla="*/ 161925 w 469900"/>
              <a:gd name="connsiteY1" fmla="*/ 47 h 86038"/>
              <a:gd name="connsiteX2" fmla="*/ 295275 w 469900"/>
              <a:gd name="connsiteY2" fmla="*/ 85772 h 86038"/>
              <a:gd name="connsiteX3" fmla="*/ 469900 w 469900"/>
              <a:gd name="connsiteY3" fmla="*/ 19097 h 86038"/>
              <a:gd name="connsiteX0" fmla="*/ 0 w 469900"/>
              <a:gd name="connsiteY0" fmla="*/ 88900 h 98463"/>
              <a:gd name="connsiteX1" fmla="*/ 161925 w 469900"/>
              <a:gd name="connsiteY1" fmla="*/ 12700 h 98463"/>
              <a:gd name="connsiteX2" fmla="*/ 295275 w 469900"/>
              <a:gd name="connsiteY2" fmla="*/ 98425 h 98463"/>
              <a:gd name="connsiteX3" fmla="*/ 469900 w 469900"/>
              <a:gd name="connsiteY3" fmla="*/ 0 h 98463"/>
            </a:gdLst>
            <a:ahLst/>
            <a:cxnLst>
              <a:cxn ang="0">
                <a:pos x="connsiteX0" y="connsiteY0"/>
              </a:cxn>
              <a:cxn ang="0">
                <a:pos x="connsiteX1" y="connsiteY1"/>
              </a:cxn>
              <a:cxn ang="0">
                <a:pos x="connsiteX2" y="connsiteY2"/>
              </a:cxn>
              <a:cxn ang="0">
                <a:pos x="connsiteX3" y="connsiteY3"/>
              </a:cxn>
            </a:cxnLst>
            <a:rect l="l" t="t" r="r" b="b"/>
            <a:pathLst>
              <a:path w="469900" h="98463">
                <a:moveTo>
                  <a:pt x="0" y="88900"/>
                </a:moveTo>
                <a:cubicBezTo>
                  <a:pt x="56356" y="50006"/>
                  <a:pt x="112713" y="11113"/>
                  <a:pt x="161925" y="12700"/>
                </a:cubicBezTo>
                <a:cubicBezTo>
                  <a:pt x="211137" y="14287"/>
                  <a:pt x="243946" y="100542"/>
                  <a:pt x="295275" y="98425"/>
                </a:cubicBezTo>
                <a:cubicBezTo>
                  <a:pt x="346604" y="96308"/>
                  <a:pt x="325438" y="44450"/>
                  <a:pt x="469900" y="0"/>
                </a:cubicBezTo>
              </a:path>
            </a:pathLst>
          </a:custGeom>
          <a:noFill/>
          <a:ln w="25400">
            <a:solidFill>
              <a:srgbClr val="C10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418296" y="5370048"/>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Most probable path</a:t>
            </a:r>
          </a:p>
        </p:txBody>
      </p:sp>
      <p:sp>
        <p:nvSpPr>
          <p:cNvPr id="39" name="TextBox 38"/>
          <p:cNvSpPr txBox="1"/>
          <p:nvPr/>
        </p:nvSpPr>
        <p:spPr>
          <a:xfrm>
            <a:off x="1418296" y="5713693"/>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“Brownian bridge”</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300" y="2255742"/>
            <a:ext cx="3525408" cy="30268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7199" y="1923340"/>
            <a:ext cx="1990001" cy="289487"/>
          </a:xfrm>
          <a:prstGeom prst="rect">
            <a:avLst/>
          </a:prstGeom>
        </p:spPr>
      </p:pic>
      <p:sp>
        <p:nvSpPr>
          <p:cNvPr id="40" name="Right Bracket 39"/>
          <p:cNvSpPr/>
          <p:nvPr/>
        </p:nvSpPr>
        <p:spPr>
          <a:xfrm flipH="1">
            <a:off x="1916619" y="1871271"/>
            <a:ext cx="56961" cy="718973"/>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3962400" y="867673"/>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0</a:t>
            </a:r>
          </a:p>
        </p:txBody>
      </p:sp>
      <p:cxnSp>
        <p:nvCxnSpPr>
          <p:cNvPr id="44" name="Straight Arrow Connector 43"/>
          <p:cNvCxnSpPr/>
          <p:nvPr/>
        </p:nvCxnSpPr>
        <p:spPr>
          <a:xfrm flipV="1">
            <a:off x="4686300" y="1075463"/>
            <a:ext cx="469393" cy="5088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89CD121-210D-4A7E-ACB7-31365E3F9518}"/>
              </a:ext>
            </a:extLst>
          </p:cNvPr>
          <p:cNvSpPr txBox="1"/>
          <p:nvPr/>
        </p:nvSpPr>
        <p:spPr>
          <a:xfrm>
            <a:off x="3429000" y="1567190"/>
            <a:ext cx="25908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Kougioumtzoglou (2020), </a:t>
            </a:r>
            <a:r>
              <a:rPr lang="en-US" i="1" dirty="0"/>
              <a:t>JEM</a:t>
            </a:r>
          </a:p>
        </p:txBody>
      </p:sp>
    </p:spTree>
    <p:extLst>
      <p:ext uri="{BB962C8B-B14F-4D97-AF65-F5344CB8AC3E}">
        <p14:creationId xmlns:p14="http://schemas.microsoft.com/office/powerpoint/2010/main" val="3299148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4" grpId="0" animBg="1"/>
      <p:bldP spid="26" grpId="0"/>
      <p:bldP spid="27" grpId="0"/>
      <p:bldP spid="29" grpId="0"/>
      <p:bldP spid="30" grpId="0"/>
      <p:bldP spid="32" grpId="0" animBg="1"/>
      <p:bldP spid="33" grpId="0" animBg="1"/>
      <p:bldP spid="34" grpId="0" animBg="1"/>
      <p:bldP spid="35" grpId="0" animBg="1"/>
      <p:bldP spid="36" grpId="0" animBg="1"/>
      <p:bldP spid="2" grpId="0" animBg="1"/>
      <p:bldP spid="37" grpId="0" animBg="1"/>
      <p:bldP spid="38" grpId="0"/>
      <p:bldP spid="39" grpId="0"/>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043262"/>
            <a:ext cx="5739385" cy="573272"/>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959" y="4911233"/>
            <a:ext cx="6964241" cy="726243"/>
          </a:xfrm>
          <a:prstGeom prst="rect">
            <a:avLst/>
          </a:prstGeom>
        </p:spPr>
      </p:pic>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Accuracy enhancement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Accuracy</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24</a:t>
            </a:fld>
            <a:endParaRPr lang="en-US" dirty="0"/>
          </a:p>
        </p:txBody>
      </p:sp>
      <p:sp>
        <p:nvSpPr>
          <p:cNvPr id="27" name="TextBox 26"/>
          <p:cNvSpPr txBox="1"/>
          <p:nvPr/>
        </p:nvSpPr>
        <p:spPr>
          <a:xfrm>
            <a:off x="1066800" y="2976834"/>
            <a:ext cx="7010400"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28" name="TextBox 27"/>
          <p:cNvSpPr txBox="1"/>
          <p:nvPr/>
        </p:nvSpPr>
        <p:spPr>
          <a:xfrm>
            <a:off x="1066800" y="2979366"/>
            <a:ext cx="7010400"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Quadratic approximation</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6" y="3557768"/>
            <a:ext cx="6870024" cy="400305"/>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300" y="2255742"/>
            <a:ext cx="3525408" cy="302686"/>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7199" y="1923340"/>
            <a:ext cx="1990001" cy="289487"/>
          </a:xfrm>
          <a:prstGeom prst="rect">
            <a:avLst/>
          </a:prstGeom>
        </p:spPr>
      </p:pic>
      <p:sp>
        <p:nvSpPr>
          <p:cNvPr id="19" name="Right Bracket 18"/>
          <p:cNvSpPr/>
          <p:nvPr/>
        </p:nvSpPr>
        <p:spPr>
          <a:xfrm flipH="1">
            <a:off x="1916619" y="1871271"/>
            <a:ext cx="56961" cy="718973"/>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1066800" y="4493268"/>
            <a:ext cx="7010400"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21" name="TextBox 20"/>
          <p:cNvSpPr txBox="1"/>
          <p:nvPr/>
        </p:nvSpPr>
        <p:spPr>
          <a:xfrm>
            <a:off x="1066800" y="4495800"/>
            <a:ext cx="7010400"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Fluctuation factor</a:t>
            </a:r>
          </a:p>
        </p:txBody>
      </p:sp>
      <p:sp>
        <p:nvSpPr>
          <p:cNvPr id="36" name="TextBox 35">
            <a:extLst>
              <a:ext uri="{FF2B5EF4-FFF2-40B4-BE49-F238E27FC236}">
                <a16:creationId xmlns:a16="http://schemas.microsoft.com/office/drawing/2014/main" id="{D89CD121-210D-4A7E-ACB7-31365E3F9518}"/>
              </a:ext>
            </a:extLst>
          </p:cNvPr>
          <p:cNvSpPr txBox="1"/>
          <p:nvPr/>
        </p:nvSpPr>
        <p:spPr>
          <a:xfrm>
            <a:off x="3429000" y="1567190"/>
            <a:ext cx="25908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Kougioumtzoglou (2020), </a:t>
            </a:r>
            <a:r>
              <a:rPr lang="en-US" i="1" dirty="0"/>
              <a:t>JEM</a:t>
            </a:r>
          </a:p>
        </p:txBody>
      </p:sp>
      <p:sp>
        <p:nvSpPr>
          <p:cNvPr id="37" name="TextBox 36"/>
          <p:cNvSpPr txBox="1"/>
          <p:nvPr/>
        </p:nvSpPr>
        <p:spPr>
          <a:xfrm>
            <a:off x="3962400" y="867673"/>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0</a:t>
            </a:r>
          </a:p>
        </p:txBody>
      </p:sp>
      <p:cxnSp>
        <p:nvCxnSpPr>
          <p:cNvPr id="38" name="Straight Arrow Connector 37"/>
          <p:cNvCxnSpPr/>
          <p:nvPr/>
        </p:nvCxnSpPr>
        <p:spPr>
          <a:xfrm flipV="1">
            <a:off x="4686300" y="1075463"/>
            <a:ext cx="469393" cy="5088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B878BC-CD08-40AC-B923-FDEFC9AF69F4}"/>
              </a:ext>
            </a:extLst>
          </p:cNvPr>
          <p:cNvSpPr txBox="1"/>
          <p:nvPr/>
        </p:nvSpPr>
        <p:spPr>
          <a:xfrm>
            <a:off x="5461137" y="2208439"/>
            <a:ext cx="3549861"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C10500"/>
                </a:solidFill>
                <a:latin typeface="Arial" panose="020B0604020202020204" pitchFamily="34" charset="0"/>
                <a:cs typeface="Arial" panose="020B0604020202020204" pitchFamily="34" charset="0"/>
              </a:rPr>
              <a:t>Zero initial/final conditions</a:t>
            </a:r>
          </a:p>
        </p:txBody>
      </p:sp>
    </p:spTree>
    <p:extLst>
      <p:ext uri="{BB962C8B-B14F-4D97-AF65-F5344CB8AC3E}">
        <p14:creationId xmlns:p14="http://schemas.microsoft.com/office/powerpoint/2010/main" val="12767588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043262"/>
            <a:ext cx="5739385" cy="573272"/>
          </a:xfrm>
          <a:prstGeom prst="rect">
            <a:avLst/>
          </a:prstGeom>
        </p:spPr>
      </p:pic>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Accuracy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25</a:t>
            </a:fld>
            <a:endParaRPr lang="en-US" dirty="0"/>
          </a:p>
        </p:txBody>
      </p:sp>
      <p:cxnSp>
        <p:nvCxnSpPr>
          <p:cNvPr id="15" name="Straight Arrow Connector 14"/>
          <p:cNvCxnSpPr/>
          <p:nvPr/>
        </p:nvCxnSpPr>
        <p:spPr>
          <a:xfrm flipV="1">
            <a:off x="4686300" y="1075463"/>
            <a:ext cx="469393" cy="5088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62400" y="867673"/>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0</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959" y="3275465"/>
            <a:ext cx="6964241" cy="726243"/>
          </a:xfrm>
          <a:prstGeom prst="rect">
            <a:avLst/>
          </a:prstGeom>
        </p:spPr>
      </p:pic>
      <p:sp>
        <p:nvSpPr>
          <p:cNvPr id="22" name="TextBox 21"/>
          <p:cNvSpPr txBox="1"/>
          <p:nvPr/>
        </p:nvSpPr>
        <p:spPr>
          <a:xfrm>
            <a:off x="1066800" y="2857500"/>
            <a:ext cx="7010400"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23" name="TextBox 22"/>
          <p:cNvSpPr txBox="1"/>
          <p:nvPr/>
        </p:nvSpPr>
        <p:spPr>
          <a:xfrm>
            <a:off x="1066800" y="2860032"/>
            <a:ext cx="7010400"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Fluctuation factor</a:t>
            </a:r>
          </a:p>
        </p:txBody>
      </p:sp>
      <p:sp>
        <p:nvSpPr>
          <p:cNvPr id="24" name="TextBox 23"/>
          <p:cNvSpPr txBox="1"/>
          <p:nvPr/>
        </p:nvSpPr>
        <p:spPr>
          <a:xfrm>
            <a:off x="5461137" y="2208439"/>
            <a:ext cx="3549861"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C10500"/>
                </a:solidFill>
                <a:latin typeface="Arial" panose="020B0604020202020204" pitchFamily="34" charset="0"/>
                <a:cs typeface="Arial" panose="020B0604020202020204" pitchFamily="34" charset="0"/>
              </a:rPr>
              <a:t>Zero initial/final conditions</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300" y="2255742"/>
            <a:ext cx="3525408" cy="302686"/>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7199" y="1923340"/>
            <a:ext cx="1990001" cy="289487"/>
          </a:xfrm>
          <a:prstGeom prst="rect">
            <a:avLst/>
          </a:prstGeom>
        </p:spPr>
      </p:pic>
      <p:sp>
        <p:nvSpPr>
          <p:cNvPr id="29" name="Right Bracket 28"/>
          <p:cNvSpPr/>
          <p:nvPr/>
        </p:nvSpPr>
        <p:spPr>
          <a:xfrm flipH="1">
            <a:off x="1916619" y="1871271"/>
            <a:ext cx="56961" cy="718973"/>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Accuracy enhancement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6988" y="4203274"/>
            <a:ext cx="6870024" cy="1816526"/>
          </a:xfrm>
          <a:prstGeom prst="rect">
            <a:avLst/>
          </a:prstGeom>
        </p:spPr>
      </p:pic>
      <p:sp>
        <p:nvSpPr>
          <p:cNvPr id="18" name="TextBox 17">
            <a:extLst>
              <a:ext uri="{FF2B5EF4-FFF2-40B4-BE49-F238E27FC236}">
                <a16:creationId xmlns:a16="http://schemas.microsoft.com/office/drawing/2014/main" id="{2E6EAE6E-70CF-4177-8647-6D052FABFBD8}"/>
              </a:ext>
            </a:extLst>
          </p:cNvPr>
          <p:cNvSpPr txBox="1"/>
          <p:nvPr/>
        </p:nvSpPr>
        <p:spPr>
          <a:xfrm>
            <a:off x="3429000" y="1567190"/>
            <a:ext cx="25908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Kougioumtzoglou (2020), </a:t>
            </a:r>
            <a:r>
              <a:rPr lang="en-US" i="1" dirty="0"/>
              <a:t>JEM</a:t>
            </a:r>
          </a:p>
        </p:txBody>
      </p:sp>
    </p:spTree>
    <p:extLst>
      <p:ext uri="{BB962C8B-B14F-4D97-AF65-F5344CB8AC3E}">
        <p14:creationId xmlns:p14="http://schemas.microsoft.com/office/powerpoint/2010/main" val="106870651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043262"/>
            <a:ext cx="5739385" cy="573272"/>
          </a:xfrm>
          <a:prstGeom prst="rect">
            <a:avLst/>
          </a:prstGeom>
        </p:spPr>
      </p:pic>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Accuracy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26</a:t>
            </a:fld>
            <a:endParaRPr lang="en-US" dirty="0"/>
          </a:p>
        </p:txBody>
      </p:sp>
      <p:cxnSp>
        <p:nvCxnSpPr>
          <p:cNvPr id="15" name="Straight Arrow Connector 14"/>
          <p:cNvCxnSpPr/>
          <p:nvPr/>
        </p:nvCxnSpPr>
        <p:spPr>
          <a:xfrm flipV="1">
            <a:off x="4686300" y="1075463"/>
            <a:ext cx="469393" cy="5088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62400" y="867673"/>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0</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959" y="4356358"/>
            <a:ext cx="5031623" cy="885026"/>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959" y="3275465"/>
            <a:ext cx="6964241" cy="726243"/>
          </a:xfrm>
          <a:prstGeom prst="rect">
            <a:avLst/>
          </a:prstGeom>
        </p:spPr>
      </p:pic>
      <p:sp>
        <p:nvSpPr>
          <p:cNvPr id="22" name="TextBox 21"/>
          <p:cNvSpPr txBox="1"/>
          <p:nvPr/>
        </p:nvSpPr>
        <p:spPr>
          <a:xfrm>
            <a:off x="1066800" y="2857500"/>
            <a:ext cx="7010400"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23" name="TextBox 22"/>
          <p:cNvSpPr txBox="1"/>
          <p:nvPr/>
        </p:nvSpPr>
        <p:spPr>
          <a:xfrm>
            <a:off x="1066800" y="2860032"/>
            <a:ext cx="7010400"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Fluctuation factor</a:t>
            </a:r>
          </a:p>
        </p:txBody>
      </p:sp>
      <p:sp>
        <p:nvSpPr>
          <p:cNvPr id="24" name="TextBox 23"/>
          <p:cNvSpPr txBox="1"/>
          <p:nvPr/>
        </p:nvSpPr>
        <p:spPr>
          <a:xfrm>
            <a:off x="5461137" y="2208439"/>
            <a:ext cx="3549861"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C10500"/>
                </a:solidFill>
                <a:latin typeface="Arial" panose="020B0604020202020204" pitchFamily="34" charset="0"/>
                <a:cs typeface="Arial" panose="020B0604020202020204" pitchFamily="34" charset="0"/>
              </a:rPr>
              <a:t>Zero initial/final conditions</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300" y="2255742"/>
            <a:ext cx="3525408" cy="302686"/>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7199" y="1923340"/>
            <a:ext cx="1990001" cy="289487"/>
          </a:xfrm>
          <a:prstGeom prst="rect">
            <a:avLst/>
          </a:prstGeom>
        </p:spPr>
      </p:pic>
      <p:sp>
        <p:nvSpPr>
          <p:cNvPr id="29" name="Right Bracket 28"/>
          <p:cNvSpPr/>
          <p:nvPr/>
        </p:nvSpPr>
        <p:spPr>
          <a:xfrm flipH="1">
            <a:off x="1916619" y="1871271"/>
            <a:ext cx="56961" cy="718973"/>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Accuracy enhancement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2" name="TextBox 31"/>
          <p:cNvSpPr txBox="1"/>
          <p:nvPr/>
        </p:nvSpPr>
        <p:spPr>
          <a:xfrm>
            <a:off x="5858247" y="5246785"/>
            <a:ext cx="3065245"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Determinant of </a:t>
            </a:r>
            <a:r>
              <a:rPr lang="en-GB" sz="1700" b="1" dirty="0" err="1">
                <a:solidFill>
                  <a:srgbClr val="2B284D"/>
                </a:solidFill>
                <a:latin typeface="Arial" panose="020B0604020202020204" pitchFamily="34" charset="0"/>
                <a:cs typeface="Arial" panose="020B0604020202020204" pitchFamily="34" charset="0"/>
              </a:rPr>
              <a:t>pentadiagonal</a:t>
            </a:r>
            <a:r>
              <a:rPr lang="en-GB" sz="1700" b="1" dirty="0">
                <a:solidFill>
                  <a:srgbClr val="2B284D"/>
                </a:solidFill>
                <a:latin typeface="Arial" panose="020B0604020202020204" pitchFamily="34" charset="0"/>
                <a:cs typeface="Arial" panose="020B0604020202020204" pitchFamily="34" charset="0"/>
              </a:rPr>
              <a:t> matrix</a:t>
            </a:r>
          </a:p>
        </p:txBody>
      </p:sp>
      <p:sp>
        <p:nvSpPr>
          <p:cNvPr id="33" name="Oval 32"/>
          <p:cNvSpPr/>
          <p:nvPr/>
        </p:nvSpPr>
        <p:spPr>
          <a:xfrm>
            <a:off x="6028171" y="5101708"/>
            <a:ext cx="2807815" cy="981570"/>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H="1" flipV="1">
            <a:off x="6035082" y="5018735"/>
            <a:ext cx="447352" cy="22264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B3F35F5-EA5D-41B8-94D0-D4155E4E9290}"/>
              </a:ext>
            </a:extLst>
          </p:cNvPr>
          <p:cNvSpPr txBox="1"/>
          <p:nvPr/>
        </p:nvSpPr>
        <p:spPr>
          <a:xfrm>
            <a:off x="3429000" y="1567190"/>
            <a:ext cx="25908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Kougioumtzoglou (2020), </a:t>
            </a:r>
            <a:r>
              <a:rPr lang="en-US" i="1" dirty="0"/>
              <a:t>JEM</a:t>
            </a:r>
          </a:p>
        </p:txBody>
      </p:sp>
    </p:spTree>
    <p:extLst>
      <p:ext uri="{BB962C8B-B14F-4D97-AF65-F5344CB8AC3E}">
        <p14:creationId xmlns:p14="http://schemas.microsoft.com/office/powerpoint/2010/main" val="162884440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043262"/>
            <a:ext cx="5739385" cy="573272"/>
          </a:xfrm>
          <a:prstGeom prst="rect">
            <a:avLst/>
          </a:prstGeom>
        </p:spPr>
      </p:pic>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Accuracy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27</a:t>
            </a:fld>
            <a:endParaRPr lang="en-US" dirty="0"/>
          </a:p>
        </p:txBody>
      </p:sp>
      <p:cxnSp>
        <p:nvCxnSpPr>
          <p:cNvPr id="15" name="Straight Arrow Connector 14"/>
          <p:cNvCxnSpPr/>
          <p:nvPr/>
        </p:nvCxnSpPr>
        <p:spPr>
          <a:xfrm flipV="1">
            <a:off x="4686300" y="1075463"/>
            <a:ext cx="469393" cy="5088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62400" y="867673"/>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0</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959" y="3275465"/>
            <a:ext cx="6964241" cy="726243"/>
          </a:xfrm>
          <a:prstGeom prst="rect">
            <a:avLst/>
          </a:prstGeom>
        </p:spPr>
      </p:pic>
      <p:sp>
        <p:nvSpPr>
          <p:cNvPr id="22" name="TextBox 21"/>
          <p:cNvSpPr txBox="1"/>
          <p:nvPr/>
        </p:nvSpPr>
        <p:spPr>
          <a:xfrm>
            <a:off x="1066800" y="2857500"/>
            <a:ext cx="7010400"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23" name="TextBox 22"/>
          <p:cNvSpPr txBox="1"/>
          <p:nvPr/>
        </p:nvSpPr>
        <p:spPr>
          <a:xfrm>
            <a:off x="1066800" y="2860032"/>
            <a:ext cx="7010400"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Fluctuation factor</a:t>
            </a:r>
          </a:p>
        </p:txBody>
      </p:sp>
      <p:sp>
        <p:nvSpPr>
          <p:cNvPr id="24" name="TextBox 23"/>
          <p:cNvSpPr txBox="1"/>
          <p:nvPr/>
        </p:nvSpPr>
        <p:spPr>
          <a:xfrm>
            <a:off x="5461137" y="2208439"/>
            <a:ext cx="3549861"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C10500"/>
                </a:solidFill>
                <a:latin typeface="Arial" panose="020B0604020202020204" pitchFamily="34" charset="0"/>
                <a:cs typeface="Arial" panose="020B0604020202020204" pitchFamily="34" charset="0"/>
              </a:rPr>
              <a:t>Zero initial/final conditions</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300" y="2255742"/>
            <a:ext cx="3525408" cy="302686"/>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7199" y="1923340"/>
            <a:ext cx="1990001" cy="289487"/>
          </a:xfrm>
          <a:prstGeom prst="rect">
            <a:avLst/>
          </a:prstGeom>
        </p:spPr>
      </p:pic>
      <p:sp>
        <p:nvSpPr>
          <p:cNvPr id="29" name="Right Bracket 28"/>
          <p:cNvSpPr/>
          <p:nvPr/>
        </p:nvSpPr>
        <p:spPr>
          <a:xfrm flipH="1">
            <a:off x="1916619" y="1871271"/>
            <a:ext cx="56961" cy="718973"/>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Accuracy enhancement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25" name="Rectangle 2"/>
          <p:cNvSpPr txBox="1">
            <a:spLocks noChangeArrowheads="1"/>
          </p:cNvSpPr>
          <p:nvPr/>
        </p:nvSpPr>
        <p:spPr>
          <a:xfrm>
            <a:off x="498403" y="3439281"/>
            <a:ext cx="3674023" cy="3266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 </a:t>
            </a:r>
          </a:p>
          <a:p>
            <a:pPr marL="0" indent="0">
              <a:buNone/>
            </a:pPr>
            <a:r>
              <a:rPr lang="en-GB" sz="1600" b="1" i="1" u="sng" dirty="0">
                <a:solidFill>
                  <a:prstClr val="black"/>
                </a:solidFill>
                <a:latin typeface="Arial" panose="020B0604020202020204" pitchFamily="34" charset="0"/>
                <a:cs typeface="Arial" panose="020B0604020202020204" pitchFamily="34" charset="0"/>
              </a:rPr>
              <a:t>Example</a:t>
            </a:r>
          </a:p>
          <a:p>
            <a:r>
              <a:rPr lang="en-GB" sz="1600" i="1" dirty="0">
                <a:solidFill>
                  <a:prstClr val="black"/>
                </a:solidFill>
                <a:latin typeface="Arial" panose="020B0604020202020204" pitchFamily="34" charset="0"/>
                <a:cs typeface="Arial" panose="020B0604020202020204" pitchFamily="34" charset="0"/>
              </a:rPr>
              <a:t>SDOF nonlinear oscillator</a:t>
            </a:r>
          </a:p>
          <a:p>
            <a:r>
              <a:rPr lang="en-GB" sz="1600" i="1" dirty="0">
                <a:solidFill>
                  <a:prstClr val="black"/>
                </a:solidFill>
                <a:latin typeface="Arial" panose="020B0604020202020204" pitchFamily="34" charset="0"/>
                <a:cs typeface="Arial" panose="020B0604020202020204" pitchFamily="34" charset="0"/>
              </a:rPr>
              <a:t>Gaussian white noise</a:t>
            </a:r>
          </a:p>
          <a:p>
            <a:r>
              <a:rPr lang="en-GB" sz="1600" i="1" dirty="0">
                <a:solidFill>
                  <a:prstClr val="black"/>
                </a:solidFill>
                <a:latin typeface="Arial" panose="020B0604020202020204" pitchFamily="34" charset="0"/>
                <a:cs typeface="Arial" panose="020B0604020202020204" pitchFamily="34" charset="0"/>
              </a:rPr>
              <a:t>Asymmetric nonlinearity</a:t>
            </a:r>
          </a:p>
          <a:p>
            <a:r>
              <a:rPr lang="en-GB" sz="1600" b="1" i="1" dirty="0">
                <a:solidFill>
                  <a:srgbClr val="C00000"/>
                </a:solidFill>
                <a:latin typeface="Arial" panose="020B0604020202020204" pitchFamily="34" charset="0"/>
                <a:cs typeface="Arial" panose="020B0604020202020204" pitchFamily="34" charset="0"/>
              </a:rPr>
              <a:t>Significant enhancement!</a:t>
            </a:r>
          </a:p>
          <a:p>
            <a:endParaRPr lang="en-GB" sz="1600" i="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4700" y="4184170"/>
            <a:ext cx="2574308" cy="1949930"/>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6053" y="4180397"/>
            <a:ext cx="2577647" cy="1923219"/>
          </a:xfrm>
          <a:prstGeom prst="rect">
            <a:avLst/>
          </a:prstGeom>
        </p:spPr>
      </p:pic>
      <p:sp>
        <p:nvSpPr>
          <p:cNvPr id="20" name="TextBox 19">
            <a:extLst>
              <a:ext uri="{FF2B5EF4-FFF2-40B4-BE49-F238E27FC236}">
                <a16:creationId xmlns:a16="http://schemas.microsoft.com/office/drawing/2014/main" id="{AD850297-BD80-422A-921A-F923CB0B6071}"/>
              </a:ext>
            </a:extLst>
          </p:cNvPr>
          <p:cNvSpPr txBox="1"/>
          <p:nvPr/>
        </p:nvSpPr>
        <p:spPr>
          <a:xfrm>
            <a:off x="3429000" y="1567190"/>
            <a:ext cx="25908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Kougioumtzoglou (2020), </a:t>
            </a:r>
            <a:r>
              <a:rPr lang="en-US" i="1" dirty="0"/>
              <a:t>JEM</a:t>
            </a:r>
          </a:p>
        </p:txBody>
      </p:sp>
      <p:cxnSp>
        <p:nvCxnSpPr>
          <p:cNvPr id="9" name="Straight Arrow Connector 8">
            <a:extLst>
              <a:ext uri="{FF2B5EF4-FFF2-40B4-BE49-F238E27FC236}">
                <a16:creationId xmlns:a16="http://schemas.microsoft.com/office/drawing/2014/main" id="{58EEF787-17C3-4A9A-B43A-9115DC474FBC}"/>
              </a:ext>
            </a:extLst>
          </p:cNvPr>
          <p:cNvCxnSpPr/>
          <p:nvPr/>
        </p:nvCxnSpPr>
        <p:spPr>
          <a:xfrm>
            <a:off x="5751576" y="4457700"/>
            <a:ext cx="0" cy="9525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9DDF859-FCF7-4F14-B587-D565D15B8D7F}"/>
              </a:ext>
            </a:extLst>
          </p:cNvPr>
          <p:cNvCxnSpPr>
            <a:cxnSpLocks/>
          </p:cNvCxnSpPr>
          <p:nvPr/>
        </p:nvCxnSpPr>
        <p:spPr>
          <a:xfrm>
            <a:off x="5410200" y="4596190"/>
            <a:ext cx="0" cy="85211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94878D-1183-4DFE-A834-76161D876C59}"/>
              </a:ext>
            </a:extLst>
          </p:cNvPr>
          <p:cNvCxnSpPr>
            <a:cxnSpLocks/>
          </p:cNvCxnSpPr>
          <p:nvPr/>
        </p:nvCxnSpPr>
        <p:spPr>
          <a:xfrm>
            <a:off x="5074920" y="4946045"/>
            <a:ext cx="0" cy="5403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A1160D3-1484-46C1-963F-CA4B15CAD547}"/>
              </a:ext>
            </a:extLst>
          </p:cNvPr>
          <p:cNvCxnSpPr>
            <a:cxnSpLocks/>
          </p:cNvCxnSpPr>
          <p:nvPr/>
        </p:nvCxnSpPr>
        <p:spPr>
          <a:xfrm>
            <a:off x="4736592" y="5216222"/>
            <a:ext cx="0" cy="3082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0AAAC80-4896-4C3B-8D62-A4DA378ED3B5}"/>
              </a:ext>
            </a:extLst>
          </p:cNvPr>
          <p:cNvCxnSpPr>
            <a:cxnSpLocks/>
          </p:cNvCxnSpPr>
          <p:nvPr/>
        </p:nvCxnSpPr>
        <p:spPr>
          <a:xfrm>
            <a:off x="4398264" y="5410200"/>
            <a:ext cx="0" cy="1905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0515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gn="ctr">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Extensions, generalizations and enhancements </a:t>
            </a:r>
          </a:p>
          <a:p>
            <a:pPr marL="457200" indent="-457200">
              <a:lnSpc>
                <a:spcPct val="80000"/>
              </a:lnSpc>
              <a:spcAft>
                <a:spcPts val="450"/>
              </a:spcAft>
              <a:buNone/>
            </a:pPr>
            <a:r>
              <a:rPr lang="en-US" sz="1900" b="1" dirty="0">
                <a:solidFill>
                  <a:srgbClr val="2B284D">
                    <a:alpha val="25000"/>
                  </a:srgbClr>
                </a:solidFill>
                <a:latin typeface="Arial" panose="020B0604020202020204" pitchFamily="34" charset="0"/>
                <a:cs typeface="Arial" panose="020B0604020202020204" pitchFamily="34" charset="0"/>
              </a:rPr>
              <a:t>Versatility</a:t>
            </a:r>
          </a:p>
          <a:p>
            <a:pPr lvl="1">
              <a:lnSpc>
                <a:spcPct val="80000"/>
              </a:lnSpc>
              <a:spcAft>
                <a:spcPts val="450"/>
              </a:spcAft>
            </a:pPr>
            <a:r>
              <a:rPr lang="en-US" sz="1600" dirty="0">
                <a:solidFill>
                  <a:schemeClr val="tx1">
                    <a:alpha val="25000"/>
                  </a:schemeClr>
                </a:solidFill>
                <a:latin typeface="Arial" panose="020B0604020202020204" pitchFamily="34" charset="0"/>
                <a:cs typeface="Arial" panose="020B0604020202020204" pitchFamily="34" charset="0"/>
              </a:rPr>
              <a:t>MDOF nonlinear oscillators subject to non-white and non-Gaussian excitations</a:t>
            </a:r>
          </a:p>
          <a:p>
            <a:pPr marL="457200" indent="-457200">
              <a:lnSpc>
                <a:spcPct val="80000"/>
              </a:lnSpc>
              <a:spcAft>
                <a:spcPts val="450"/>
              </a:spcAft>
              <a:buNone/>
            </a:pPr>
            <a:r>
              <a:rPr lang="en-US" sz="1900" b="1" dirty="0">
                <a:solidFill>
                  <a:srgbClr val="2B284D">
                    <a:alpha val="25000"/>
                  </a:srgbClr>
                </a:solidFill>
                <a:latin typeface="Arial" panose="020B0604020202020204" pitchFamily="34" charset="0"/>
                <a:cs typeface="Arial" panose="020B0604020202020204" pitchFamily="34" charset="0"/>
              </a:rPr>
              <a:t>Accuracy</a:t>
            </a:r>
          </a:p>
          <a:p>
            <a:pPr lvl="1">
              <a:lnSpc>
                <a:spcPct val="80000"/>
              </a:lnSpc>
              <a:spcAft>
                <a:spcPts val="450"/>
              </a:spcAft>
            </a:pPr>
            <a:r>
              <a:rPr lang="en-US" sz="1600" dirty="0">
                <a:solidFill>
                  <a:schemeClr val="tx1">
                    <a:alpha val="25000"/>
                  </a:schemeClr>
                </a:solidFill>
                <a:latin typeface="Arial" panose="020B0604020202020204" pitchFamily="34" charset="0"/>
                <a:cs typeface="Arial" panose="020B0604020202020204" pitchFamily="34" charset="0"/>
              </a:rPr>
              <a:t>Most probable path accuracy and accounting for fluctuations</a:t>
            </a:r>
          </a:p>
          <a:p>
            <a:pPr marL="0" indent="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Computational efficiency</a:t>
            </a:r>
          </a:p>
          <a:p>
            <a:pPr lvl="1">
              <a:lnSpc>
                <a:spcPct val="80000"/>
              </a:lnSpc>
              <a:spcAft>
                <a:spcPts val="450"/>
              </a:spcAft>
            </a:pPr>
            <a:r>
              <a:rPr lang="en-US" sz="1600" dirty="0">
                <a:latin typeface="Arial" panose="020B0604020202020204" pitchFamily="34" charset="0"/>
                <a:cs typeface="Arial" panose="020B0604020202020204" pitchFamily="34" charset="0"/>
              </a:rPr>
              <a:t>Linear and nonlinear approximations for reducing the computational cost</a:t>
            </a:r>
          </a:p>
          <a:p>
            <a:pPr marL="457200" lvl="1" indent="0">
              <a:lnSpc>
                <a:spcPct val="80000"/>
              </a:lnSpc>
              <a:spcAft>
                <a:spcPts val="450"/>
              </a:spcAft>
              <a:buNone/>
            </a:pPr>
            <a:endParaRPr lang="en-US" sz="1400"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600" dirty="0">
              <a:latin typeface="Arial" panose="020B0604020202020204" pitchFamily="34" charset="0"/>
              <a:cs typeface="Arial" panose="020B0604020202020204" pitchFamily="34" charset="0"/>
            </a:endParaRPr>
          </a:p>
          <a:p>
            <a:pPr>
              <a:lnSpc>
                <a:spcPct val="80000"/>
              </a:lnSpc>
              <a:spcAft>
                <a:spcPts val="450"/>
              </a:spcAft>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28</a:t>
            </a:fld>
            <a:endParaRPr lang="en-US" dirty="0"/>
          </a:p>
        </p:txBody>
      </p:sp>
    </p:spTree>
    <p:extLst>
      <p:ext uri="{BB962C8B-B14F-4D97-AF65-F5344CB8AC3E}">
        <p14:creationId xmlns:p14="http://schemas.microsoft.com/office/powerpoint/2010/main" val="37773462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Diverse engineering mechanics &amp; dynamics systems</a:t>
            </a: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MOTIVATION: Stochasticity and complex system modeling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TextBox 11"/>
          <p:cNvSpPr txBox="1"/>
          <p:nvPr/>
        </p:nvSpPr>
        <p:spPr>
          <a:xfrm>
            <a:off x="304800" y="1676462"/>
            <a:ext cx="2597860" cy="553998"/>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500" i="1" dirty="0" err="1">
                <a:solidFill>
                  <a:srgbClr val="2B284D"/>
                </a:solidFill>
                <a:latin typeface="Arial" panose="020B0604020202020204" pitchFamily="34" charset="0"/>
                <a:cs typeface="Arial" panose="020B0604020202020204" pitchFamily="34" charset="0"/>
              </a:rPr>
              <a:t>Nanomechanical</a:t>
            </a:r>
            <a:r>
              <a:rPr lang="en-GB" sz="1500" i="1" dirty="0">
                <a:solidFill>
                  <a:srgbClr val="2B284D"/>
                </a:solidFill>
                <a:latin typeface="Arial" panose="020B0604020202020204" pitchFamily="34" charset="0"/>
                <a:cs typeface="Arial" panose="020B0604020202020204" pitchFamily="34" charset="0"/>
              </a:rPr>
              <a:t> systems </a:t>
            </a:r>
          </a:p>
          <a:p>
            <a:pPr algn="ctr" defTabSz="457200" fontAlgn="auto">
              <a:lnSpc>
                <a:spcPct val="100000"/>
              </a:lnSpc>
              <a:spcBef>
                <a:spcPts val="0"/>
              </a:spcBef>
              <a:spcAft>
                <a:spcPts val="0"/>
              </a:spcAft>
            </a:pPr>
            <a:r>
              <a:rPr lang="en-GB" sz="1500" i="1" dirty="0">
                <a:solidFill>
                  <a:prstClr val="black"/>
                </a:solidFill>
                <a:latin typeface="Arial" panose="020B0604020202020204" pitchFamily="34" charset="0"/>
                <a:cs typeface="Arial" panose="020B0604020202020204" pitchFamily="34" charset="0"/>
              </a:rPr>
              <a:t>(e.g., </a:t>
            </a:r>
            <a:r>
              <a:rPr lang="en-GB" sz="1500" i="1" dirty="0" err="1">
                <a:solidFill>
                  <a:prstClr val="black"/>
                </a:solidFill>
                <a:latin typeface="Arial" panose="020B0604020202020204" pitchFamily="34" charset="0"/>
                <a:cs typeface="Arial" panose="020B0604020202020204" pitchFamily="34" charset="0"/>
              </a:rPr>
              <a:t>nano</a:t>
            </a:r>
            <a:r>
              <a:rPr lang="en-GB" sz="1500" i="1" dirty="0">
                <a:solidFill>
                  <a:prstClr val="black"/>
                </a:solidFill>
                <a:latin typeface="Arial" panose="020B0604020202020204" pitchFamily="34" charset="0"/>
                <a:cs typeface="Arial" panose="020B0604020202020204" pitchFamily="34" charset="0"/>
              </a:rPr>
              <a:t>-resonators)</a:t>
            </a:r>
            <a:endParaRPr lang="en-GB" sz="1500" i="1" dirty="0">
              <a:solidFill>
                <a:srgbClr val="000099"/>
              </a:solidFill>
              <a:latin typeface="Arial" panose="020B0604020202020204" pitchFamily="34" charset="0"/>
              <a:cs typeface="Arial" panose="020B0604020202020204" pitchFamily="34" charset="0"/>
            </a:endParaRPr>
          </a:p>
        </p:txBody>
      </p:sp>
      <p:sp>
        <p:nvSpPr>
          <p:cNvPr id="13" name="TextBox 12"/>
          <p:cNvSpPr txBox="1"/>
          <p:nvPr/>
        </p:nvSpPr>
        <p:spPr>
          <a:xfrm>
            <a:off x="2978467" y="1676463"/>
            <a:ext cx="2824616" cy="553998"/>
          </a:xfrm>
          <a:prstGeom prst="rect">
            <a:avLst/>
          </a:prstGeom>
          <a:noFill/>
        </p:spPr>
        <p:txBody>
          <a:bodyPr wrap="square" rtlCol="0">
            <a:spAutoFit/>
          </a:bodyPr>
          <a:lstStyle/>
          <a:p>
            <a:pPr algn="ctr" defTabSz="457200"/>
            <a:r>
              <a:rPr lang="en-GB" sz="1500" i="1" dirty="0">
                <a:solidFill>
                  <a:srgbClr val="2B284D"/>
                </a:solidFill>
                <a:latin typeface="Arial" panose="020B0604020202020204" pitchFamily="34" charset="0"/>
                <a:cs typeface="Arial" panose="020B0604020202020204" pitchFamily="34" charset="0"/>
              </a:rPr>
              <a:t>Vibratory energy harvesters </a:t>
            </a:r>
          </a:p>
          <a:p>
            <a:pPr algn="ctr" defTabSz="457200" fontAlgn="auto">
              <a:lnSpc>
                <a:spcPct val="100000"/>
              </a:lnSpc>
              <a:spcBef>
                <a:spcPts val="0"/>
              </a:spcBef>
              <a:spcAft>
                <a:spcPts val="0"/>
              </a:spcAft>
            </a:pPr>
            <a:r>
              <a:rPr lang="en-GB" sz="1500" i="1" dirty="0">
                <a:solidFill>
                  <a:prstClr val="black"/>
                </a:solidFill>
                <a:latin typeface="Arial" panose="020B0604020202020204" pitchFamily="34" charset="0"/>
                <a:cs typeface="Arial" panose="020B0604020202020204" pitchFamily="34" charset="0"/>
              </a:rPr>
              <a:t>(e.g., piezoelectric devices)</a:t>
            </a:r>
          </a:p>
        </p:txBody>
      </p:sp>
      <p:sp>
        <p:nvSpPr>
          <p:cNvPr id="15" name="TextBox 14"/>
          <p:cNvSpPr txBox="1"/>
          <p:nvPr/>
        </p:nvSpPr>
        <p:spPr>
          <a:xfrm>
            <a:off x="5654652" y="1676787"/>
            <a:ext cx="3197469" cy="553998"/>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500" i="1" dirty="0">
                <a:solidFill>
                  <a:srgbClr val="2B284D"/>
                </a:solidFill>
                <a:latin typeface="Arial" panose="020B0604020202020204" pitchFamily="34" charset="0"/>
                <a:cs typeface="Arial" panose="020B0604020202020204" pitchFamily="34" charset="0"/>
              </a:rPr>
              <a:t>Civil infrastructure systems</a:t>
            </a:r>
          </a:p>
          <a:p>
            <a:pPr algn="ctr" defTabSz="457200"/>
            <a:r>
              <a:rPr lang="en-GB" sz="1500" i="1" dirty="0">
                <a:solidFill>
                  <a:prstClr val="black"/>
                </a:solidFill>
                <a:latin typeface="Arial" panose="020B0604020202020204" pitchFamily="34" charset="0"/>
                <a:cs typeface="Arial" panose="020B0604020202020204" pitchFamily="34" charset="0"/>
              </a:rPr>
              <a:t>(e.g., bridges, maritime structures)</a:t>
            </a:r>
          </a:p>
        </p:txBody>
      </p:sp>
      <p:pic>
        <p:nvPicPr>
          <p:cNvPr id="16" name="Picture 15"/>
          <p:cNvPicPr>
            <a:picLocks noChangeAspect="1"/>
          </p:cNvPicPr>
          <p:nvPr/>
        </p:nvPicPr>
        <p:blipFill>
          <a:blip r:embed="rId4"/>
          <a:srcRect/>
          <a:stretch/>
        </p:blipFill>
        <p:spPr>
          <a:xfrm>
            <a:off x="712484" y="2400275"/>
            <a:ext cx="1476574" cy="1135462"/>
          </a:xfrm>
          <a:prstGeom prst="rect">
            <a:avLst/>
          </a:prstGeom>
        </p:spPr>
      </p:pic>
      <p:pic>
        <p:nvPicPr>
          <p:cNvPr id="17" name="Picture 16"/>
          <p:cNvPicPr>
            <a:picLocks noChangeAspect="1"/>
          </p:cNvPicPr>
          <p:nvPr/>
        </p:nvPicPr>
        <p:blipFill>
          <a:blip r:embed="rId5"/>
          <a:srcRect/>
          <a:stretch/>
        </p:blipFill>
        <p:spPr>
          <a:xfrm>
            <a:off x="3597252" y="2468845"/>
            <a:ext cx="1037033" cy="960215"/>
          </a:xfrm>
          <a:prstGeom prst="rect">
            <a:avLst/>
          </a:prstGeom>
        </p:spPr>
      </p:pic>
      <p:pic>
        <p:nvPicPr>
          <p:cNvPr id="18" name="Picture 17"/>
          <p:cNvPicPr>
            <a:picLocks noChangeAspect="1"/>
          </p:cNvPicPr>
          <p:nvPr/>
        </p:nvPicPr>
        <p:blipFill>
          <a:blip r:embed="rId6"/>
          <a:srcRect/>
          <a:stretch/>
        </p:blipFill>
        <p:spPr>
          <a:xfrm>
            <a:off x="5803083" y="2869050"/>
            <a:ext cx="1530739" cy="1020493"/>
          </a:xfrm>
          <a:prstGeom prst="rect">
            <a:avLst/>
          </a:prstGeom>
        </p:spPr>
      </p:pic>
      <p:pic>
        <p:nvPicPr>
          <p:cNvPr id="19" name="Picture 18"/>
          <p:cNvPicPr>
            <a:picLocks noChangeAspect="1"/>
          </p:cNvPicPr>
          <p:nvPr/>
        </p:nvPicPr>
        <p:blipFill>
          <a:blip r:embed="rId7"/>
          <a:srcRect/>
          <a:stretch/>
        </p:blipFill>
        <p:spPr>
          <a:xfrm>
            <a:off x="7032460" y="2247296"/>
            <a:ext cx="1477053" cy="1195070"/>
          </a:xfrm>
          <a:prstGeom prst="rect">
            <a:avLst/>
          </a:prstGeom>
          <a:ln>
            <a:solidFill>
              <a:schemeClr val="bg1"/>
            </a:solidFill>
          </a:ln>
        </p:spPr>
      </p:pic>
      <p:sp>
        <p:nvSpPr>
          <p:cNvPr id="24" name="TextBox 23"/>
          <p:cNvSpPr txBox="1"/>
          <p:nvPr/>
        </p:nvSpPr>
        <p:spPr>
          <a:xfrm>
            <a:off x="533400" y="3811698"/>
            <a:ext cx="4375571" cy="323165"/>
          </a:xfrm>
          <a:prstGeom prst="rect">
            <a:avLst/>
          </a:prstGeom>
          <a:noFill/>
        </p:spPr>
        <p:txBody>
          <a:bodyPr wrap="square" rtlCol="0">
            <a:spAutoFit/>
          </a:bodyPr>
          <a:lstStyle/>
          <a:p>
            <a:pPr defTabSz="457200" fontAlgn="auto">
              <a:lnSpc>
                <a:spcPct val="100000"/>
              </a:lnSpc>
              <a:spcBef>
                <a:spcPts val="0"/>
              </a:spcBef>
              <a:spcAft>
                <a:spcPts val="0"/>
              </a:spcAft>
            </a:pPr>
            <a:r>
              <a:rPr lang="en-GB" sz="1500" dirty="0">
                <a:solidFill>
                  <a:srgbClr val="C10500"/>
                </a:solidFill>
                <a:latin typeface="Arial" panose="020B0604020202020204" pitchFamily="34" charset="0"/>
                <a:cs typeface="Arial" panose="020B0604020202020204" pitchFamily="34" charset="0"/>
              </a:rPr>
              <a:t>Common challenges </a:t>
            </a:r>
            <a:r>
              <a:rPr lang="en-GB" sz="1500" i="1" dirty="0">
                <a:solidFill>
                  <a:srgbClr val="2B284D"/>
                </a:solidFill>
                <a:latin typeface="Arial" panose="020B0604020202020204" pitchFamily="34" charset="0"/>
                <a:cs typeface="Arial" panose="020B0604020202020204" pitchFamily="34" charset="0"/>
              </a:rPr>
              <a:t>in analysis &amp; design</a:t>
            </a:r>
          </a:p>
        </p:txBody>
      </p:sp>
      <p:sp>
        <p:nvSpPr>
          <p:cNvPr id="25" name="TextBox 24"/>
          <p:cNvSpPr txBox="1"/>
          <p:nvPr/>
        </p:nvSpPr>
        <p:spPr>
          <a:xfrm>
            <a:off x="552450" y="4236316"/>
            <a:ext cx="2123138" cy="323165"/>
          </a:xfrm>
          <a:prstGeom prst="rect">
            <a:avLst/>
          </a:prstGeom>
          <a:noFill/>
        </p:spPr>
        <p:txBody>
          <a:bodyPr wrap="square" rtlCol="0">
            <a:spAutoFit/>
          </a:bodyPr>
          <a:lstStyle/>
          <a:p>
            <a:pPr defTabSz="457200" fontAlgn="auto">
              <a:lnSpc>
                <a:spcPct val="100000"/>
              </a:lnSpc>
              <a:spcBef>
                <a:spcPts val="0"/>
              </a:spcBef>
              <a:spcAft>
                <a:spcPts val="0"/>
              </a:spcAft>
            </a:pPr>
            <a:r>
              <a:rPr lang="en-GB" sz="1500" i="1" u="sng" dirty="0">
                <a:solidFill>
                  <a:prstClr val="black"/>
                </a:solidFill>
                <a:latin typeface="Arial" panose="020B0604020202020204" pitchFamily="34" charset="0"/>
                <a:cs typeface="Arial" panose="020B0604020202020204" pitchFamily="34" charset="0"/>
              </a:rPr>
              <a:t>High dimensionality</a:t>
            </a:r>
          </a:p>
        </p:txBody>
      </p:sp>
      <p:sp>
        <p:nvSpPr>
          <p:cNvPr id="26" name="TextBox 25"/>
          <p:cNvSpPr txBox="1"/>
          <p:nvPr/>
        </p:nvSpPr>
        <p:spPr>
          <a:xfrm>
            <a:off x="3524249" y="4232271"/>
            <a:ext cx="2123138" cy="323165"/>
          </a:xfrm>
          <a:prstGeom prst="rect">
            <a:avLst/>
          </a:prstGeom>
          <a:noFill/>
        </p:spPr>
        <p:txBody>
          <a:bodyPr wrap="square" rtlCol="0">
            <a:spAutoFit/>
          </a:bodyPr>
          <a:lstStyle/>
          <a:p>
            <a:pPr defTabSz="457200"/>
            <a:r>
              <a:rPr lang="en-GB" sz="1500" i="1" u="sng" dirty="0">
                <a:solidFill>
                  <a:prstClr val="black"/>
                </a:solidFill>
                <a:latin typeface="Arial" panose="020B0604020202020204" pitchFamily="34" charset="0"/>
                <a:cs typeface="Arial" panose="020B0604020202020204" pitchFamily="34" charset="0"/>
              </a:rPr>
              <a:t>Complex </a:t>
            </a:r>
            <a:r>
              <a:rPr lang="en-GB" sz="1500" i="1" u="sng" dirty="0" err="1">
                <a:solidFill>
                  <a:prstClr val="black"/>
                </a:solidFill>
                <a:latin typeface="Arial" panose="020B0604020202020204" pitchFamily="34" charset="0"/>
                <a:cs typeface="Arial" panose="020B0604020202020204" pitchFamily="34" charset="0"/>
              </a:rPr>
              <a:t>modeling</a:t>
            </a:r>
            <a:endParaRPr lang="en-GB" sz="1500" i="1" u="sng" dirty="0">
              <a:solidFill>
                <a:prstClr val="black"/>
              </a:solidFill>
              <a:latin typeface="Arial" panose="020B0604020202020204" pitchFamily="34" charset="0"/>
              <a:cs typeface="Arial" panose="020B0604020202020204" pitchFamily="34" charset="0"/>
            </a:endParaRPr>
          </a:p>
        </p:txBody>
      </p:sp>
      <p:sp>
        <p:nvSpPr>
          <p:cNvPr id="27" name="TextBox 26"/>
          <p:cNvSpPr txBox="1"/>
          <p:nvPr/>
        </p:nvSpPr>
        <p:spPr>
          <a:xfrm>
            <a:off x="6485790" y="4255365"/>
            <a:ext cx="2123138" cy="323165"/>
          </a:xfrm>
          <a:prstGeom prst="rect">
            <a:avLst/>
          </a:prstGeom>
          <a:noFill/>
        </p:spPr>
        <p:txBody>
          <a:bodyPr wrap="square" rtlCol="0">
            <a:spAutoFit/>
          </a:bodyPr>
          <a:lstStyle/>
          <a:p>
            <a:pPr defTabSz="457200" fontAlgn="auto">
              <a:lnSpc>
                <a:spcPct val="100000"/>
              </a:lnSpc>
              <a:spcBef>
                <a:spcPts val="0"/>
              </a:spcBef>
              <a:spcAft>
                <a:spcPts val="0"/>
              </a:spcAft>
            </a:pPr>
            <a:r>
              <a:rPr lang="en-GB" sz="1500" i="1" u="sng" dirty="0">
                <a:solidFill>
                  <a:prstClr val="black"/>
                </a:solidFill>
                <a:latin typeface="Arial" panose="020B0604020202020204" pitchFamily="34" charset="0"/>
                <a:cs typeface="Arial" panose="020B0604020202020204" pitchFamily="34" charset="0"/>
              </a:rPr>
              <a:t>Stochasticity</a:t>
            </a:r>
          </a:p>
        </p:txBody>
      </p:sp>
      <p:pic>
        <p:nvPicPr>
          <p:cNvPr id="28" name="Picture 27"/>
          <p:cNvPicPr>
            <a:picLocks noChangeAspect="1"/>
          </p:cNvPicPr>
          <p:nvPr/>
        </p:nvPicPr>
        <p:blipFill>
          <a:blip r:embed="rId8"/>
          <a:srcRect/>
          <a:stretch/>
        </p:blipFill>
        <p:spPr>
          <a:xfrm>
            <a:off x="816089" y="4680304"/>
            <a:ext cx="1088911" cy="963687"/>
          </a:xfrm>
          <a:prstGeom prst="rect">
            <a:avLst/>
          </a:prstGeom>
        </p:spPr>
      </p:pic>
      <p:pic>
        <p:nvPicPr>
          <p:cNvPr id="29" name="Picture 28"/>
          <p:cNvPicPr>
            <a:picLocks noChangeAspect="1"/>
          </p:cNvPicPr>
          <p:nvPr/>
        </p:nvPicPr>
        <p:blipFill>
          <a:blip r:embed="rId9"/>
          <a:srcRect/>
          <a:stretch/>
        </p:blipFill>
        <p:spPr>
          <a:xfrm>
            <a:off x="2987530" y="4717308"/>
            <a:ext cx="1117843" cy="746618"/>
          </a:xfrm>
          <a:prstGeom prst="rect">
            <a:avLst/>
          </a:prstGeom>
        </p:spPr>
      </p:pic>
      <p:pic>
        <p:nvPicPr>
          <p:cNvPr id="30" name="Picture 29"/>
          <p:cNvPicPr>
            <a:picLocks noChangeAspect="1"/>
          </p:cNvPicPr>
          <p:nvPr/>
        </p:nvPicPr>
        <p:blipFill>
          <a:blip r:embed="rId10"/>
          <a:srcRect/>
          <a:stretch/>
        </p:blipFill>
        <p:spPr>
          <a:xfrm>
            <a:off x="4441490" y="4754889"/>
            <a:ext cx="934962" cy="550913"/>
          </a:xfrm>
          <a:prstGeom prst="rect">
            <a:avLst/>
          </a:prstGeom>
        </p:spPr>
      </p:pic>
      <p:pic>
        <p:nvPicPr>
          <p:cNvPr id="31" name="Picture 30"/>
          <p:cNvPicPr>
            <a:picLocks noChangeAspect="1"/>
          </p:cNvPicPr>
          <p:nvPr/>
        </p:nvPicPr>
        <p:blipFill>
          <a:blip r:embed="rId11"/>
          <a:srcRect/>
          <a:stretch/>
        </p:blipFill>
        <p:spPr>
          <a:xfrm>
            <a:off x="6137983" y="4651870"/>
            <a:ext cx="1333553" cy="593808"/>
          </a:xfrm>
          <a:prstGeom prst="rect">
            <a:avLst/>
          </a:prstGeom>
        </p:spPr>
      </p:pic>
      <p:pic>
        <p:nvPicPr>
          <p:cNvPr id="32" name="Picture 3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7408329" y="4995921"/>
            <a:ext cx="725314" cy="719079"/>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2</a:t>
            </a:fld>
            <a:endParaRPr lang="en-US" dirty="0"/>
          </a:p>
        </p:txBody>
      </p:sp>
    </p:spTree>
    <p:extLst>
      <p:ext uri="{BB962C8B-B14F-4D97-AF65-F5344CB8AC3E}">
        <p14:creationId xmlns:p14="http://schemas.microsoft.com/office/powerpoint/2010/main" val="2191191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24" grpId="0"/>
      <p:bldP spid="25"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cxnSp>
        <p:nvCxnSpPr>
          <p:cNvPr id="28" name="Straight Arrow Connector 27">
            <a:extLst>
              <a:ext uri="{FF2B5EF4-FFF2-40B4-BE49-F238E27FC236}">
                <a16:creationId xmlns:a16="http://schemas.microsoft.com/office/drawing/2014/main" id="{3722F6AA-B49D-43DA-AA9C-0FCE220CDB76}"/>
              </a:ext>
            </a:extLst>
          </p:cNvPr>
          <p:cNvCxnSpPr>
            <a:cxnSpLocks/>
          </p:cNvCxnSpPr>
          <p:nvPr/>
        </p:nvCxnSpPr>
        <p:spPr>
          <a:xfrm>
            <a:off x="4172427" y="1600200"/>
            <a:ext cx="742473" cy="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209436" y="1137267"/>
            <a:ext cx="2600563" cy="990600"/>
          </a:xfrm>
          <a:prstGeom prst="rect">
            <a:avLst/>
          </a:prstGeom>
          <a:solidFill>
            <a:srgbClr val="2B2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Arial" panose="020B0604020202020204" pitchFamily="34" charset="0"/>
                <a:cs typeface="Arial" panose="020B0604020202020204" pitchFamily="34" charset="0"/>
              </a:rPr>
              <a:t>One deterministic optimization problem</a:t>
            </a:r>
          </a:p>
        </p:txBody>
      </p:sp>
      <p:sp>
        <p:nvSpPr>
          <p:cNvPr id="36" name="Rectangle 35"/>
          <p:cNvSpPr/>
          <p:nvPr/>
        </p:nvSpPr>
        <p:spPr>
          <a:xfrm>
            <a:off x="5324237" y="1137267"/>
            <a:ext cx="2600563" cy="990600"/>
          </a:xfrm>
          <a:prstGeom prst="rect">
            <a:avLst/>
          </a:prstGeom>
          <a:solidFill>
            <a:srgbClr val="2B2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rPr>
              <a:t>Si</a:t>
            </a:r>
            <a:r>
              <a:rPr lang="en-US" b="1" i="1" dirty="0">
                <a:solidFill>
                  <a:schemeClr val="bg1"/>
                </a:solidFill>
                <a:latin typeface="Arial" panose="020B0604020202020204" pitchFamily="34" charset="0"/>
                <a:cs typeface="Arial" panose="020B0604020202020204" pitchFamily="34" charset="0"/>
              </a:rPr>
              <a:t>ngle point of the PDF at a given time</a:t>
            </a:r>
          </a:p>
        </p:txBody>
      </p:sp>
      <p:sp>
        <p:nvSpPr>
          <p:cNvPr id="39" name="Rectangle 2"/>
          <p:cNvSpPr>
            <a:spLocks noGrp="1" noChangeArrowheads="1"/>
          </p:cNvSpPr>
          <p:nvPr>
            <p:ph idx="1"/>
          </p:nvPr>
        </p:nvSpPr>
        <p:spPr>
          <a:xfrm>
            <a:off x="1143000" y="2360024"/>
            <a:ext cx="6896100" cy="764176"/>
          </a:xfrm>
        </p:spPr>
        <p:txBody>
          <a:bodyPr>
            <a:normAutofit/>
          </a:bodyPr>
          <a:lstStyle/>
          <a:p>
            <a:pPr marL="457200" indent="-457200" algn="ctr">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Numerical implementation: Set of deterministic problems</a:t>
            </a:r>
          </a:p>
          <a:p>
            <a:pPr marL="0" indent="0">
              <a:buNone/>
            </a:pPr>
            <a:r>
              <a:rPr lang="en-GB" sz="1600" b="1" u="sng" dirty="0">
                <a:latin typeface="Arial" panose="020B0604020202020204" pitchFamily="34" charset="0"/>
                <a:cs typeface="Arial" panose="020B0604020202020204" pitchFamily="34" charset="0"/>
              </a:rPr>
              <a:t>Brute-force implementation</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772" t="13704" r="3916" b="15846"/>
          <a:stretch/>
        </p:blipFill>
        <p:spPr>
          <a:xfrm>
            <a:off x="1216152" y="3118104"/>
            <a:ext cx="6702552" cy="3008376"/>
          </a:xfrm>
          <a:prstGeom prst="rect">
            <a:avLst/>
          </a:prstGeom>
        </p:spPr>
      </p:pic>
      <p:sp>
        <p:nvSpPr>
          <p:cNvPr id="7" name="Slide Number Placeholder 6"/>
          <p:cNvSpPr>
            <a:spLocks noGrp="1"/>
          </p:cNvSpPr>
          <p:nvPr>
            <p:ph type="sldNum" sz="quarter" idx="12"/>
          </p:nvPr>
        </p:nvSpPr>
        <p:spPr/>
        <p:txBody>
          <a:bodyPr/>
          <a:lstStyle/>
          <a:p>
            <a:fld id="{1C58BFC6-25B7-4DC8-8DA3-1472B5D5A4A3}" type="slidenum">
              <a:rPr lang="en-US" smtClean="0"/>
              <a:t>29</a:t>
            </a:fld>
            <a:endParaRPr lang="en-US" dirty="0"/>
          </a:p>
        </p:txBody>
      </p:sp>
    </p:spTree>
    <p:extLst>
      <p:ext uri="{BB962C8B-B14F-4D97-AF65-F5344CB8AC3E}">
        <p14:creationId xmlns:p14="http://schemas.microsoft.com/office/powerpoint/2010/main" val="78201405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cxnSp>
        <p:nvCxnSpPr>
          <p:cNvPr id="28" name="Straight Arrow Connector 27">
            <a:extLst>
              <a:ext uri="{FF2B5EF4-FFF2-40B4-BE49-F238E27FC236}">
                <a16:creationId xmlns:a16="http://schemas.microsoft.com/office/drawing/2014/main" id="{3722F6AA-B49D-43DA-AA9C-0FCE220CDB76}"/>
              </a:ext>
            </a:extLst>
          </p:cNvPr>
          <p:cNvCxnSpPr>
            <a:cxnSpLocks/>
          </p:cNvCxnSpPr>
          <p:nvPr/>
        </p:nvCxnSpPr>
        <p:spPr>
          <a:xfrm>
            <a:off x="4172427" y="1600200"/>
            <a:ext cx="742473" cy="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209436" y="1137267"/>
            <a:ext cx="2600563" cy="990600"/>
          </a:xfrm>
          <a:prstGeom prst="rect">
            <a:avLst/>
          </a:prstGeom>
          <a:solidFill>
            <a:srgbClr val="2B2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Arial" panose="020B0604020202020204" pitchFamily="34" charset="0"/>
                <a:cs typeface="Arial" panose="020B0604020202020204" pitchFamily="34" charset="0"/>
              </a:rPr>
              <a:t>One deterministic optimization problem</a:t>
            </a:r>
          </a:p>
        </p:txBody>
      </p:sp>
      <p:sp>
        <p:nvSpPr>
          <p:cNvPr id="36" name="Rectangle 35"/>
          <p:cNvSpPr/>
          <p:nvPr/>
        </p:nvSpPr>
        <p:spPr>
          <a:xfrm>
            <a:off x="5324237" y="1137267"/>
            <a:ext cx="2600563" cy="990600"/>
          </a:xfrm>
          <a:prstGeom prst="rect">
            <a:avLst/>
          </a:prstGeom>
          <a:solidFill>
            <a:srgbClr val="2B2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rPr>
              <a:t>Si</a:t>
            </a:r>
            <a:r>
              <a:rPr lang="en-US" b="1" i="1" dirty="0">
                <a:solidFill>
                  <a:schemeClr val="bg1"/>
                </a:solidFill>
                <a:latin typeface="Arial" panose="020B0604020202020204" pitchFamily="34" charset="0"/>
                <a:cs typeface="Arial" panose="020B0604020202020204" pitchFamily="34" charset="0"/>
              </a:rPr>
              <a:t>ngle point of the PDF at a given time</a:t>
            </a:r>
          </a:p>
        </p:txBody>
      </p:sp>
      <p:sp>
        <p:nvSpPr>
          <p:cNvPr id="41" name="Rectangle 2"/>
          <p:cNvSpPr txBox="1">
            <a:spLocks noChangeArrowheads="1"/>
          </p:cNvSpPr>
          <p:nvPr/>
        </p:nvSpPr>
        <p:spPr>
          <a:xfrm>
            <a:off x="1143000" y="2360024"/>
            <a:ext cx="6896100" cy="2021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Numerical implementation: Set of deterministic problems</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Brute-force implementation</a:t>
            </a: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1C58BFC6-25B7-4DC8-8DA3-1472B5D5A4A3}" type="slidenum">
              <a:rPr lang="en-US" smtClean="0"/>
              <a:t>30</a:t>
            </a:fld>
            <a:endParaRPr lang="en-US" dirty="0"/>
          </a:p>
        </p:txBody>
      </p:sp>
      <p:pic>
        <p:nvPicPr>
          <p:cNvPr id="10" name="Picture 9">
            <a:extLst>
              <a:ext uri="{FF2B5EF4-FFF2-40B4-BE49-F238E27FC236}">
                <a16:creationId xmlns:a16="http://schemas.microsoft.com/office/drawing/2014/main" id="{CD1082BE-3EEF-4E6E-9E00-0E062157972D}"/>
              </a:ext>
            </a:extLst>
          </p:cNvPr>
          <p:cNvPicPr>
            <a:picLocks noChangeAspect="1"/>
          </p:cNvPicPr>
          <p:nvPr/>
        </p:nvPicPr>
        <p:blipFill>
          <a:blip r:embed="rId4"/>
          <a:stretch>
            <a:fillRect/>
          </a:stretch>
        </p:blipFill>
        <p:spPr>
          <a:xfrm>
            <a:off x="914400" y="3370762"/>
            <a:ext cx="2994425" cy="2413659"/>
          </a:xfrm>
          <a:prstGeom prst="rect">
            <a:avLst/>
          </a:prstGeom>
        </p:spPr>
      </p:pic>
      <p:sp>
        <p:nvSpPr>
          <p:cNvPr id="11" name="TextBox 10"/>
          <p:cNvSpPr txBox="1"/>
          <p:nvPr/>
        </p:nvSpPr>
        <p:spPr>
          <a:xfrm>
            <a:off x="1562100" y="4006279"/>
            <a:ext cx="1417048" cy="369332"/>
          </a:xfrm>
          <a:prstGeom prst="rect">
            <a:avLst/>
          </a:prstGeom>
          <a:noFill/>
        </p:spPr>
        <p:txBody>
          <a:bodyPr wrap="square" rtlCol="0">
            <a:spAutoFit/>
          </a:bodyPr>
          <a:lstStyle/>
          <a:p>
            <a:pPr algn="ctr" defTabSz="457200" fontAlgn="auto">
              <a:lnSpc>
                <a:spcPct val="100000"/>
              </a:lnSpc>
              <a:spcBef>
                <a:spcPts val="0"/>
              </a:spcBef>
              <a:spcAft>
                <a:spcPts val="0"/>
              </a:spcAft>
            </a:pPr>
            <a:r>
              <a:rPr lang="en-GB" i="1" dirty="0">
                <a:solidFill>
                  <a:prstClr val="black"/>
                </a:solidFill>
                <a:latin typeface="Arial" panose="020B0604020202020204" pitchFamily="34" charset="0"/>
                <a:cs typeface="Arial" panose="020B0604020202020204" pitchFamily="34" charset="0"/>
              </a:rPr>
              <a:t>N</a:t>
            </a:r>
            <a:r>
              <a:rPr lang="en-GB" i="1" baseline="-25000" dirty="0">
                <a:solidFill>
                  <a:prstClr val="black"/>
                </a:solidFill>
                <a:latin typeface="Arial" panose="020B0604020202020204" pitchFamily="34" charset="0"/>
                <a:cs typeface="Arial" panose="020B0604020202020204" pitchFamily="34" charset="0"/>
              </a:rPr>
              <a:t>s</a:t>
            </a:r>
            <a:r>
              <a:rPr lang="en-GB" i="1" baseline="30000" dirty="0">
                <a:solidFill>
                  <a:prstClr val="black"/>
                </a:solidFill>
                <a:latin typeface="Arial" panose="020B0604020202020204" pitchFamily="34" charset="0"/>
                <a:cs typeface="Arial" panose="020B0604020202020204" pitchFamily="34" charset="0"/>
              </a:rPr>
              <a:t>2m</a:t>
            </a:r>
            <a:endParaRPr lang="en-GB" i="1" dirty="0">
              <a:solidFill>
                <a:prstClr val="black"/>
              </a:solidFill>
              <a:latin typeface="Arial" panose="020B0604020202020204" pitchFamily="34" charset="0"/>
              <a:cs typeface="Arial" panose="020B0604020202020204" pitchFamily="34" charset="0"/>
            </a:endParaRPr>
          </a:p>
        </p:txBody>
      </p:sp>
      <p:sp>
        <p:nvSpPr>
          <p:cNvPr id="12" name="Rectangle 2"/>
          <p:cNvSpPr txBox="1">
            <a:spLocks noChangeArrowheads="1"/>
          </p:cNvSpPr>
          <p:nvPr/>
        </p:nvSpPr>
        <p:spPr>
          <a:xfrm>
            <a:off x="4914900" y="2360023"/>
            <a:ext cx="3429000" cy="2707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Response PDF approximation</a:t>
            </a:r>
          </a:p>
          <a:p>
            <a:r>
              <a:rPr lang="en-GB" sz="1600" i="1" dirty="0">
                <a:solidFill>
                  <a:prstClr val="black"/>
                </a:solidFill>
                <a:latin typeface="Arial" panose="020B0604020202020204" pitchFamily="34" charset="0"/>
                <a:cs typeface="Arial" panose="020B0604020202020204" pitchFamily="34" charset="0"/>
              </a:rPr>
              <a:t>Adopt expansion basis</a:t>
            </a:r>
          </a:p>
          <a:p>
            <a:r>
              <a:rPr lang="en-GB" sz="1600" i="1" dirty="0" err="1">
                <a:solidFill>
                  <a:prstClr val="black"/>
                </a:solidFill>
                <a:latin typeface="Arial" panose="020B0604020202020204" pitchFamily="34" charset="0"/>
                <a:cs typeface="Arial" panose="020B0604020202020204" pitchFamily="34" charset="0"/>
              </a:rPr>
              <a:t>Kronecker</a:t>
            </a:r>
            <a:r>
              <a:rPr lang="en-GB" sz="1600" i="1" dirty="0">
                <a:solidFill>
                  <a:prstClr val="black"/>
                </a:solidFill>
                <a:latin typeface="Arial" panose="020B0604020202020204" pitchFamily="34" charset="0"/>
                <a:cs typeface="Arial" panose="020B0604020202020204" pitchFamily="34" charset="0"/>
              </a:rPr>
              <a:t> product bases</a:t>
            </a:r>
          </a:p>
          <a:p>
            <a:endParaRPr lang="en-GB" sz="1600" i="1" dirty="0">
              <a:solidFill>
                <a:prstClr val="black"/>
              </a:solidFill>
              <a:latin typeface="Arial" panose="020B0604020202020204" pitchFamily="34" charset="0"/>
              <a:cs typeface="Arial" panose="020B0604020202020204" pitchFamily="34" charset="0"/>
            </a:endParaRPr>
          </a:p>
          <a:p>
            <a:r>
              <a:rPr lang="en-GB" sz="1600" i="1" dirty="0">
                <a:solidFill>
                  <a:prstClr val="black"/>
                </a:solidFill>
                <a:latin typeface="Arial" panose="020B0604020202020204" pitchFamily="34" charset="0"/>
                <a:cs typeface="Arial" panose="020B0604020202020204" pitchFamily="34" charset="0"/>
              </a:rPr>
              <a:t>Positive definite functions</a:t>
            </a:r>
          </a:p>
          <a:p>
            <a:r>
              <a:rPr lang="en-GB" sz="1600" i="1" dirty="0">
                <a:solidFill>
                  <a:prstClr val="black"/>
                </a:solidFill>
                <a:latin typeface="Arial" panose="020B0604020202020204" pitchFamily="34" charset="0"/>
                <a:cs typeface="Arial" panose="020B0604020202020204" pitchFamily="34" charset="0"/>
              </a:rPr>
              <a:t>Sample at random points in the domain</a:t>
            </a: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3867889"/>
            <a:ext cx="2862016" cy="276780"/>
          </a:xfrm>
          <a:prstGeom prst="rect">
            <a:avLst/>
          </a:prstGeom>
        </p:spPr>
      </p:pic>
    </p:spTree>
    <p:extLst>
      <p:ext uri="{BB962C8B-B14F-4D97-AF65-F5344CB8AC3E}">
        <p14:creationId xmlns:p14="http://schemas.microsoft.com/office/powerpoint/2010/main" val="3851605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cxnSp>
        <p:nvCxnSpPr>
          <p:cNvPr id="28" name="Straight Arrow Connector 27">
            <a:extLst>
              <a:ext uri="{FF2B5EF4-FFF2-40B4-BE49-F238E27FC236}">
                <a16:creationId xmlns:a16="http://schemas.microsoft.com/office/drawing/2014/main" id="{3722F6AA-B49D-43DA-AA9C-0FCE220CDB76}"/>
              </a:ext>
            </a:extLst>
          </p:cNvPr>
          <p:cNvCxnSpPr>
            <a:cxnSpLocks/>
          </p:cNvCxnSpPr>
          <p:nvPr/>
        </p:nvCxnSpPr>
        <p:spPr>
          <a:xfrm>
            <a:off x="4172427" y="1600200"/>
            <a:ext cx="742473" cy="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209436" y="1137267"/>
            <a:ext cx="2600563" cy="990600"/>
          </a:xfrm>
          <a:prstGeom prst="rect">
            <a:avLst/>
          </a:prstGeom>
          <a:solidFill>
            <a:srgbClr val="2B2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Arial" panose="020B0604020202020204" pitchFamily="34" charset="0"/>
                <a:cs typeface="Arial" panose="020B0604020202020204" pitchFamily="34" charset="0"/>
              </a:rPr>
              <a:t>One deterministic optimization problem</a:t>
            </a:r>
          </a:p>
        </p:txBody>
      </p:sp>
      <p:sp>
        <p:nvSpPr>
          <p:cNvPr id="36" name="Rectangle 35"/>
          <p:cNvSpPr/>
          <p:nvPr/>
        </p:nvSpPr>
        <p:spPr>
          <a:xfrm>
            <a:off x="5324237" y="1137267"/>
            <a:ext cx="2600563" cy="990600"/>
          </a:xfrm>
          <a:prstGeom prst="rect">
            <a:avLst/>
          </a:prstGeom>
          <a:solidFill>
            <a:srgbClr val="2B2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rPr>
              <a:t>Si</a:t>
            </a:r>
            <a:r>
              <a:rPr lang="en-US" b="1" i="1" dirty="0">
                <a:solidFill>
                  <a:schemeClr val="bg1"/>
                </a:solidFill>
                <a:latin typeface="Arial" panose="020B0604020202020204" pitchFamily="34" charset="0"/>
                <a:cs typeface="Arial" panose="020B0604020202020204" pitchFamily="34" charset="0"/>
              </a:rPr>
              <a:t>ngle point of the PDF at a given time</a:t>
            </a:r>
          </a:p>
        </p:txBody>
      </p:sp>
      <p:sp>
        <p:nvSpPr>
          <p:cNvPr id="41" name="Rectangle 2"/>
          <p:cNvSpPr txBox="1">
            <a:spLocks noChangeArrowheads="1"/>
          </p:cNvSpPr>
          <p:nvPr/>
        </p:nvSpPr>
        <p:spPr>
          <a:xfrm>
            <a:off x="1143000" y="2360024"/>
            <a:ext cx="6896100" cy="2021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Numerical implementation: Set of deterministic problems</a:t>
            </a: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1C58BFC6-25B7-4DC8-8DA3-1472B5D5A4A3}" type="slidenum">
              <a:rPr lang="en-US" smtClean="0"/>
              <a:t>31</a:t>
            </a:fld>
            <a:endParaRPr lang="en-US" dirty="0"/>
          </a:p>
        </p:txBody>
      </p:sp>
      <p:sp>
        <p:nvSpPr>
          <p:cNvPr id="12" name="Rectangle 2"/>
          <p:cNvSpPr txBox="1">
            <a:spLocks noChangeArrowheads="1"/>
          </p:cNvSpPr>
          <p:nvPr/>
        </p:nvSpPr>
        <p:spPr>
          <a:xfrm>
            <a:off x="4914900" y="2360023"/>
            <a:ext cx="3429000" cy="2707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Response PDF approximation</a:t>
            </a:r>
          </a:p>
          <a:p>
            <a:r>
              <a:rPr lang="en-GB" sz="1600" i="1" dirty="0">
                <a:solidFill>
                  <a:prstClr val="black"/>
                </a:solidFill>
                <a:latin typeface="Arial" panose="020B0604020202020204" pitchFamily="34" charset="0"/>
                <a:cs typeface="Arial" panose="020B0604020202020204" pitchFamily="34" charset="0"/>
              </a:rPr>
              <a:t>Adopt expansion basis</a:t>
            </a:r>
          </a:p>
          <a:p>
            <a:r>
              <a:rPr lang="en-GB" sz="1600" i="1" dirty="0" err="1">
                <a:solidFill>
                  <a:prstClr val="black"/>
                </a:solidFill>
                <a:latin typeface="Arial" panose="020B0604020202020204" pitchFamily="34" charset="0"/>
                <a:cs typeface="Arial" panose="020B0604020202020204" pitchFamily="34" charset="0"/>
              </a:rPr>
              <a:t>Kronecker</a:t>
            </a:r>
            <a:r>
              <a:rPr lang="en-GB" sz="1600" i="1" dirty="0">
                <a:solidFill>
                  <a:prstClr val="black"/>
                </a:solidFill>
                <a:latin typeface="Arial" panose="020B0604020202020204" pitchFamily="34" charset="0"/>
                <a:cs typeface="Arial" panose="020B0604020202020204" pitchFamily="34" charset="0"/>
              </a:rPr>
              <a:t> product bases</a:t>
            </a:r>
          </a:p>
          <a:p>
            <a:endParaRPr lang="en-GB" sz="1600" i="1" dirty="0">
              <a:solidFill>
                <a:prstClr val="black"/>
              </a:solidFill>
              <a:latin typeface="Arial" panose="020B0604020202020204" pitchFamily="34" charset="0"/>
              <a:cs typeface="Arial" panose="020B0604020202020204" pitchFamily="34" charset="0"/>
            </a:endParaRPr>
          </a:p>
          <a:p>
            <a:r>
              <a:rPr lang="en-GB" sz="1600" i="1" dirty="0">
                <a:solidFill>
                  <a:prstClr val="black"/>
                </a:solidFill>
                <a:latin typeface="Arial" panose="020B0604020202020204" pitchFamily="34" charset="0"/>
                <a:cs typeface="Arial" panose="020B0604020202020204" pitchFamily="34" charset="0"/>
              </a:rPr>
              <a:t>Positive definite functions</a:t>
            </a:r>
          </a:p>
          <a:p>
            <a:r>
              <a:rPr lang="en-GB" sz="1600" i="1" dirty="0">
                <a:solidFill>
                  <a:prstClr val="black"/>
                </a:solidFill>
                <a:latin typeface="Arial" panose="020B0604020202020204" pitchFamily="34" charset="0"/>
                <a:cs typeface="Arial" panose="020B0604020202020204" pitchFamily="34" charset="0"/>
              </a:rPr>
              <a:t>Sample at random points in the domain</a:t>
            </a: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3867889"/>
            <a:ext cx="2862016" cy="276780"/>
          </a:xfrm>
          <a:prstGeom prst="rect">
            <a:avLst/>
          </a:prstGeom>
        </p:spPr>
      </p:pic>
      <p:sp>
        <p:nvSpPr>
          <p:cNvPr id="15" name="TextBox 14">
            <a:extLst>
              <a:ext uri="{FF2B5EF4-FFF2-40B4-BE49-F238E27FC236}">
                <a16:creationId xmlns:a16="http://schemas.microsoft.com/office/drawing/2014/main" id="{D89CD121-210D-4A7E-ACB7-31365E3F9518}"/>
              </a:ext>
            </a:extLst>
          </p:cNvPr>
          <p:cNvSpPr txBox="1"/>
          <p:nvPr/>
        </p:nvSpPr>
        <p:spPr>
          <a:xfrm>
            <a:off x="571500" y="2793504"/>
            <a:ext cx="39243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Petromichelakis, Kougioumtzoglou (2019), </a:t>
            </a:r>
            <a:r>
              <a:rPr lang="en-US" i="1" dirty="0"/>
              <a:t>MSSP</a:t>
            </a:r>
          </a:p>
        </p:txBody>
      </p:sp>
      <p:sp>
        <p:nvSpPr>
          <p:cNvPr id="17" name="Rectangle 2"/>
          <p:cNvSpPr txBox="1">
            <a:spLocks noChangeArrowheads="1"/>
          </p:cNvSpPr>
          <p:nvPr/>
        </p:nvSpPr>
        <p:spPr>
          <a:xfrm>
            <a:off x="498403" y="2410581"/>
            <a:ext cx="3674023" cy="3266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 </a:t>
            </a:r>
          </a:p>
          <a:p>
            <a:pPr marL="0" indent="0">
              <a:buNone/>
            </a:pPr>
            <a:r>
              <a:rPr lang="en-GB" sz="1600" b="1" i="1" u="sng" dirty="0">
                <a:solidFill>
                  <a:prstClr val="black"/>
                </a:solidFill>
                <a:latin typeface="Arial" panose="020B0604020202020204" pitchFamily="34" charset="0"/>
                <a:cs typeface="Arial" panose="020B0604020202020204" pitchFamily="34" charset="0"/>
              </a:rPr>
              <a:t>Example</a:t>
            </a:r>
          </a:p>
          <a:p>
            <a:r>
              <a:rPr lang="en-GB" sz="1600" i="1" dirty="0">
                <a:solidFill>
                  <a:prstClr val="black"/>
                </a:solidFill>
                <a:latin typeface="Arial" panose="020B0604020202020204" pitchFamily="34" charset="0"/>
                <a:cs typeface="Arial" panose="020B0604020202020204" pitchFamily="34" charset="0"/>
              </a:rPr>
              <a:t>2-DOF Duffing oscillator</a:t>
            </a:r>
          </a:p>
          <a:p>
            <a:r>
              <a:rPr lang="en-GB" sz="1600" i="1" dirty="0">
                <a:solidFill>
                  <a:prstClr val="black"/>
                </a:solidFill>
                <a:latin typeface="Arial" panose="020B0604020202020204" pitchFamily="34" charset="0"/>
                <a:cs typeface="Arial" panose="020B0604020202020204" pitchFamily="34" charset="0"/>
              </a:rPr>
              <a:t>Time-modulated white noise</a:t>
            </a:r>
          </a:p>
          <a:p>
            <a:r>
              <a:rPr lang="en-GB" sz="1600" i="1" dirty="0">
                <a:solidFill>
                  <a:prstClr val="black"/>
                </a:solidFill>
                <a:latin typeface="Arial" panose="020B0604020202020204" pitchFamily="34" charset="0"/>
                <a:cs typeface="Arial" panose="020B0604020202020204" pitchFamily="34" charset="0"/>
              </a:rPr>
              <a:t>Sampled the PDF at 60,000 points</a:t>
            </a:r>
          </a:p>
          <a:p>
            <a:r>
              <a:rPr lang="en-GB" sz="1600" i="1" dirty="0">
                <a:solidFill>
                  <a:prstClr val="black"/>
                </a:solidFill>
                <a:latin typeface="Arial" panose="020B0604020202020204" pitchFamily="34" charset="0"/>
                <a:cs typeface="Arial" panose="020B0604020202020204" pitchFamily="34" charset="0"/>
              </a:rPr>
              <a:t>Anisotropic Gaussian functions</a:t>
            </a: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06041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767" y="2990266"/>
            <a:ext cx="2607668" cy="196472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377" y="3966603"/>
            <a:ext cx="2516826" cy="1894078"/>
          </a:xfrm>
          <a:prstGeom prst="rect">
            <a:avLst/>
          </a:prstGeom>
        </p:spPr>
      </p:pic>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cxnSp>
        <p:nvCxnSpPr>
          <p:cNvPr id="28" name="Straight Arrow Connector 27">
            <a:extLst>
              <a:ext uri="{FF2B5EF4-FFF2-40B4-BE49-F238E27FC236}">
                <a16:creationId xmlns:a16="http://schemas.microsoft.com/office/drawing/2014/main" id="{3722F6AA-B49D-43DA-AA9C-0FCE220CDB76}"/>
              </a:ext>
            </a:extLst>
          </p:cNvPr>
          <p:cNvCxnSpPr>
            <a:cxnSpLocks/>
          </p:cNvCxnSpPr>
          <p:nvPr/>
        </p:nvCxnSpPr>
        <p:spPr>
          <a:xfrm>
            <a:off x="4172427" y="1600200"/>
            <a:ext cx="742473" cy="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209436" y="1137267"/>
            <a:ext cx="2600563" cy="990600"/>
          </a:xfrm>
          <a:prstGeom prst="rect">
            <a:avLst/>
          </a:prstGeom>
          <a:solidFill>
            <a:srgbClr val="2B2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Arial" panose="020B0604020202020204" pitchFamily="34" charset="0"/>
                <a:cs typeface="Arial" panose="020B0604020202020204" pitchFamily="34" charset="0"/>
              </a:rPr>
              <a:t>One deterministic optimization problem</a:t>
            </a:r>
          </a:p>
        </p:txBody>
      </p:sp>
      <p:sp>
        <p:nvSpPr>
          <p:cNvPr id="36" name="Rectangle 35"/>
          <p:cNvSpPr/>
          <p:nvPr/>
        </p:nvSpPr>
        <p:spPr>
          <a:xfrm>
            <a:off x="5324237" y="1137267"/>
            <a:ext cx="2600563" cy="990600"/>
          </a:xfrm>
          <a:prstGeom prst="rect">
            <a:avLst/>
          </a:prstGeom>
          <a:solidFill>
            <a:srgbClr val="2B2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rPr>
              <a:t>Si</a:t>
            </a:r>
            <a:r>
              <a:rPr lang="en-US" b="1" i="1" dirty="0">
                <a:solidFill>
                  <a:schemeClr val="bg1"/>
                </a:solidFill>
                <a:latin typeface="Arial" panose="020B0604020202020204" pitchFamily="34" charset="0"/>
                <a:cs typeface="Arial" panose="020B0604020202020204" pitchFamily="34" charset="0"/>
              </a:rPr>
              <a:t>ngle point of the PDF at a given time</a:t>
            </a:r>
          </a:p>
        </p:txBody>
      </p:sp>
      <p:sp>
        <p:nvSpPr>
          <p:cNvPr id="41" name="Rectangle 2"/>
          <p:cNvSpPr txBox="1">
            <a:spLocks noChangeArrowheads="1"/>
          </p:cNvSpPr>
          <p:nvPr/>
        </p:nvSpPr>
        <p:spPr>
          <a:xfrm>
            <a:off x="1143000" y="2360024"/>
            <a:ext cx="6896100" cy="2021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Numerical implementation: Set of deterministic problems</a:t>
            </a: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1C58BFC6-25B7-4DC8-8DA3-1472B5D5A4A3}" type="slidenum">
              <a:rPr lang="en-US" smtClean="0"/>
              <a:t>32</a:t>
            </a:fld>
            <a:endParaRPr lang="en-US" dirty="0"/>
          </a:p>
        </p:txBody>
      </p:sp>
      <p:sp>
        <p:nvSpPr>
          <p:cNvPr id="15" name="TextBox 14">
            <a:extLst>
              <a:ext uri="{FF2B5EF4-FFF2-40B4-BE49-F238E27FC236}">
                <a16:creationId xmlns:a16="http://schemas.microsoft.com/office/drawing/2014/main" id="{D89CD121-210D-4A7E-ACB7-31365E3F9518}"/>
              </a:ext>
            </a:extLst>
          </p:cNvPr>
          <p:cNvSpPr txBox="1"/>
          <p:nvPr/>
        </p:nvSpPr>
        <p:spPr>
          <a:xfrm>
            <a:off x="571500" y="2793504"/>
            <a:ext cx="39243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Petromichelakis, Kougioumtzoglou (2019), </a:t>
            </a:r>
            <a:r>
              <a:rPr lang="en-US" i="1" dirty="0"/>
              <a:t>MSSP</a:t>
            </a:r>
          </a:p>
        </p:txBody>
      </p:sp>
      <p:sp>
        <p:nvSpPr>
          <p:cNvPr id="17" name="Rectangle 2"/>
          <p:cNvSpPr txBox="1">
            <a:spLocks noChangeArrowheads="1"/>
          </p:cNvSpPr>
          <p:nvPr/>
        </p:nvSpPr>
        <p:spPr>
          <a:xfrm>
            <a:off x="498403" y="2410581"/>
            <a:ext cx="3674023" cy="3266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 </a:t>
            </a:r>
          </a:p>
          <a:p>
            <a:pPr marL="0" indent="0">
              <a:buNone/>
            </a:pPr>
            <a:r>
              <a:rPr lang="en-GB" sz="1600" b="1" i="1" u="sng" dirty="0">
                <a:solidFill>
                  <a:prstClr val="black"/>
                </a:solidFill>
                <a:latin typeface="Arial" panose="020B0604020202020204" pitchFamily="34" charset="0"/>
                <a:cs typeface="Arial" panose="020B0604020202020204" pitchFamily="34" charset="0"/>
              </a:rPr>
              <a:t>Example</a:t>
            </a:r>
          </a:p>
          <a:p>
            <a:r>
              <a:rPr lang="en-GB" sz="1600" i="1" dirty="0">
                <a:solidFill>
                  <a:prstClr val="black"/>
                </a:solidFill>
                <a:latin typeface="Arial" panose="020B0604020202020204" pitchFamily="34" charset="0"/>
                <a:cs typeface="Arial" panose="020B0604020202020204" pitchFamily="34" charset="0"/>
              </a:rPr>
              <a:t>2-DOF Duffing oscillator</a:t>
            </a:r>
          </a:p>
          <a:p>
            <a:r>
              <a:rPr lang="en-GB" sz="1600" i="1" dirty="0">
                <a:solidFill>
                  <a:prstClr val="black"/>
                </a:solidFill>
                <a:latin typeface="Arial" panose="020B0604020202020204" pitchFamily="34" charset="0"/>
                <a:cs typeface="Arial" panose="020B0604020202020204" pitchFamily="34" charset="0"/>
              </a:rPr>
              <a:t>Time-modulated white noise</a:t>
            </a:r>
          </a:p>
          <a:p>
            <a:r>
              <a:rPr lang="en-GB" sz="1600" i="1" dirty="0">
                <a:solidFill>
                  <a:prstClr val="black"/>
                </a:solidFill>
                <a:latin typeface="Arial" panose="020B0604020202020204" pitchFamily="34" charset="0"/>
                <a:cs typeface="Arial" panose="020B0604020202020204" pitchFamily="34" charset="0"/>
              </a:rPr>
              <a:t>Sampled the PDF at 60,000 points</a:t>
            </a:r>
          </a:p>
          <a:p>
            <a:r>
              <a:rPr lang="en-GB" sz="1600" i="1" dirty="0">
                <a:solidFill>
                  <a:prstClr val="black"/>
                </a:solidFill>
                <a:latin typeface="Arial" panose="020B0604020202020204" pitchFamily="34" charset="0"/>
                <a:cs typeface="Arial" panose="020B0604020202020204" pitchFamily="34" charset="0"/>
              </a:rPr>
              <a:t>Anisotropic Gaussian functions</a:t>
            </a:r>
          </a:p>
          <a:p>
            <a:r>
              <a:rPr lang="en-GB" sz="1600" b="1" i="1" dirty="0">
                <a:solidFill>
                  <a:srgbClr val="C00000"/>
                </a:solidFill>
                <a:latin typeface="Arial" panose="020B0604020202020204" pitchFamily="34" charset="0"/>
                <a:cs typeface="Arial" panose="020B0604020202020204" pitchFamily="34" charset="0"/>
              </a:rPr>
              <a:t>Orders of magnitude gain!</a:t>
            </a: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16" name="Rectangle 15"/>
          <p:cNvSpPr/>
          <p:nvPr/>
        </p:nvSpPr>
        <p:spPr>
          <a:xfrm>
            <a:off x="6360474" y="2968795"/>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27577" y="3084396"/>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344038" y="3945132"/>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61665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mc:AlternateContent xmlns:mc="http://schemas.openxmlformats.org/markup-compatibility/2006" xmlns:a14="http://schemas.microsoft.com/office/drawing/2010/main">
        <mc:Choice Requires="a14">
          <p:sp>
            <p:nvSpPr>
              <p:cNvPr id="10"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Sparse representations and compressive sampling  </a:t>
                </a:r>
              </a:p>
              <a:p>
                <a:pPr>
                  <a:lnSpc>
                    <a:spcPct val="80000"/>
                  </a:lnSpc>
                  <a:spcAft>
                    <a:spcPts val="450"/>
                  </a:spcAft>
                </a:pPr>
                <a:r>
                  <a:rPr lang="en-US" sz="1600" dirty="0">
                    <a:latin typeface="Arial" panose="020B0604020202020204" pitchFamily="34" charset="0"/>
                    <a:cs typeface="Arial" panose="020B0604020202020204" pitchFamily="34" charset="0"/>
                  </a:rPr>
                  <a:t>Collect </a:t>
                </a:r>
                <a:r>
                  <a:rPr lang="en-US" sz="1600" i="1" dirty="0">
                    <a:latin typeface="Arial" panose="020B0604020202020204" pitchFamily="34" charset="0"/>
                    <a:cs typeface="Arial" panose="020B0604020202020204" pitchFamily="34" charset="0"/>
                  </a:rPr>
                  <a:t>R&lt;N </a:t>
                </a:r>
                <a:r>
                  <a:rPr lang="en-US" sz="1600" dirty="0">
                    <a:latin typeface="Arial" panose="020B0604020202020204" pitchFamily="34" charset="0"/>
                    <a:cs typeface="Arial" panose="020B0604020202020204" pitchFamily="34" charset="0"/>
                  </a:rPr>
                  <a:t>PDF measurements</a:t>
                </a:r>
                <a:endParaRPr lang="en-US" sz="1600" i="1" dirty="0">
                  <a:latin typeface="Arial" panose="020B0604020202020204" pitchFamily="34" charset="0"/>
                  <a:cs typeface="Arial" panose="020B0604020202020204" pitchFamily="34" charset="0"/>
                </a:endParaRPr>
              </a:p>
              <a:p>
                <a:pPr>
                  <a:lnSpc>
                    <a:spcPct val="80000"/>
                  </a:lnSpc>
                  <a:spcAft>
                    <a:spcPts val="450"/>
                  </a:spcAft>
                </a:pPr>
                <a:endParaRPr lang="en-US" sz="1600" dirty="0">
                  <a:latin typeface="Arial" panose="020B0604020202020204" pitchFamily="34" charset="0"/>
                  <a:cs typeface="Arial" panose="020B0604020202020204" pitchFamily="34" charset="0"/>
                </a:endParaRPr>
              </a:p>
              <a:p>
                <a:pPr marL="0" indent="0">
                  <a:lnSpc>
                    <a:spcPct val="80000"/>
                  </a:lnSpc>
                  <a:spcAft>
                    <a:spcPts val="450"/>
                  </a:spcAft>
                  <a:buFont typeface="Arial" panose="020B0604020202020204" pitchFamily="34" charset="0"/>
                  <a:buNone/>
                </a:pPr>
                <a:endParaRPr lang="en-US" sz="1600" dirty="0">
                  <a:solidFill>
                    <a:srgbClr val="C10500"/>
                  </a:solidFill>
                  <a:latin typeface="Arial" panose="020B0604020202020204" pitchFamily="34" charset="0"/>
                  <a:cs typeface="Arial" panose="020B0604020202020204" pitchFamily="34" charset="0"/>
                </a:endParaRPr>
              </a:p>
              <a:p>
                <a:pPr lvl="1">
                  <a:lnSpc>
                    <a:spcPct val="80000"/>
                  </a:lnSpc>
                  <a:spcAft>
                    <a:spcPts val="450"/>
                  </a:spcAft>
                </a:pPr>
                <a:endParaRPr lang="en-US" sz="1400"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a:lnSpc>
                    <a:spcPct val="80000"/>
                  </a:lnSpc>
                  <a:spcAft>
                    <a:spcPts val="450"/>
                  </a:spcAft>
                </a:pPr>
                <a14:m>
                  <m:oMath xmlns:m="http://schemas.openxmlformats.org/officeDocument/2006/math">
                    <m:r>
                      <a:rPr lang="en-US" sz="1600" i="1">
                        <a:latin typeface="Cambria Math" panose="02040503050406030204" pitchFamily="18" charset="0"/>
                        <a:cs typeface="Arial" panose="020B0604020202020204" pitchFamily="34" charset="0"/>
                      </a:rPr>
                      <m:t>𝑙</m:t>
                    </m:r>
                  </m:oMath>
                </a14:m>
                <a:r>
                  <a:rPr lang="en-GB" sz="1600" baseline="-25000" dirty="0">
                    <a:latin typeface="Arial" panose="020B0604020202020204" pitchFamily="34" charset="0"/>
                    <a:cs typeface="Arial" panose="020B0604020202020204" pitchFamily="34" charset="0"/>
                  </a:rPr>
                  <a:t>1</a:t>
                </a:r>
                <a:r>
                  <a:rPr lang="en-GB" sz="1600" dirty="0">
                    <a:latin typeface="Arial" panose="020B0604020202020204" pitchFamily="34" charset="0"/>
                    <a:cs typeface="Arial" panose="020B0604020202020204" pitchFamily="34" charset="0"/>
                  </a:rPr>
                  <a:t>-norm minimization (aka LASSO)</a:t>
                </a:r>
              </a:p>
              <a:p>
                <a:pPr marL="0" indent="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mc:Choice>
        <mc:Fallback xmlns="">
          <p:sp>
            <p:nvSpPr>
              <p:cNvPr id="10" name="Rectangle 2"/>
              <p:cNvSpPr txBox="1">
                <a:spLocks noRot="1" noChangeAspect="1" noMove="1" noResize="1" noEditPoints="1" noAdjustHandles="1" noChangeArrowheads="1" noChangeShapeType="1" noTextEdit="1"/>
              </p:cNvSpPr>
              <p:nvPr/>
            </p:nvSpPr>
            <p:spPr>
              <a:xfrm>
                <a:off x="304800" y="1104900"/>
                <a:ext cx="8531186" cy="4838700"/>
              </a:xfrm>
              <a:prstGeom prst="rect">
                <a:avLst/>
              </a:prstGeom>
              <a:blipFill rotWithShape="0">
                <a:blip r:embed="rId4"/>
                <a:stretch>
                  <a:fillRect l="-643" t="-1889"/>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1882261"/>
            <a:ext cx="2648691" cy="307230"/>
          </a:xfrm>
          <a:prstGeom prst="rect">
            <a:avLst/>
          </a:prstGeom>
        </p:spPr>
      </p:pic>
      <p:cxnSp>
        <p:nvCxnSpPr>
          <p:cNvPr id="22" name="Straight Arrow Connector 21"/>
          <p:cNvCxnSpPr/>
          <p:nvPr/>
        </p:nvCxnSpPr>
        <p:spPr>
          <a:xfrm>
            <a:off x="742950" y="2217459"/>
            <a:ext cx="0" cy="7905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905000" y="1832992"/>
            <a:ext cx="342900" cy="363166"/>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2057400" y="2224126"/>
            <a:ext cx="0" cy="52342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2900" y="3009900"/>
            <a:ext cx="2051394" cy="584775"/>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R</a:t>
            </a:r>
            <a:r>
              <a:rPr lang="en-US" sz="1600" dirty="0">
                <a:latin typeface="Arial" panose="020B0604020202020204" pitchFamily="34" charset="0"/>
                <a:cs typeface="Arial" panose="020B0604020202020204" pitchFamily="34" charset="0"/>
              </a:rPr>
              <a:t>-length measurement vector</a:t>
            </a:r>
            <a:endParaRPr lang="en-GB" sz="1600" dirty="0">
              <a:latin typeface="Arial" panose="020B0604020202020204" pitchFamily="34" charset="0"/>
              <a:cs typeface="Arial" panose="020B0604020202020204" pitchFamily="34" charset="0"/>
            </a:endParaRPr>
          </a:p>
        </p:txBody>
      </p:sp>
      <p:sp>
        <p:nvSpPr>
          <p:cNvPr id="27" name="TextBox 26"/>
          <p:cNvSpPr txBox="1"/>
          <p:nvPr/>
        </p:nvSpPr>
        <p:spPr>
          <a:xfrm>
            <a:off x="1676400" y="2747546"/>
            <a:ext cx="3474974"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Compressive sampling matrix</a:t>
            </a:r>
            <a:endParaRPr lang="en-GB" sz="1600" dirty="0">
              <a:latin typeface="Arial" panose="020B0604020202020204" pitchFamily="34" charset="0"/>
              <a:cs typeface="Arial" panose="020B0604020202020204" pitchFamily="34" charset="0"/>
            </a:endParaRPr>
          </a:p>
        </p:txBody>
      </p:sp>
      <p:cxnSp>
        <p:nvCxnSpPr>
          <p:cNvPr id="28" name="Straight Arrow Connector 27"/>
          <p:cNvCxnSpPr/>
          <p:nvPr/>
        </p:nvCxnSpPr>
        <p:spPr>
          <a:xfrm>
            <a:off x="3962400" y="2019300"/>
            <a:ext cx="457200" cy="0"/>
          </a:xfrm>
          <a:prstGeom prst="straightConnector1">
            <a:avLst/>
          </a:prstGeom>
          <a:ln w="19050" cmpd="dbl">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3506" y="1818273"/>
            <a:ext cx="1156294" cy="371218"/>
          </a:xfrm>
          <a:prstGeom prst="rect">
            <a:avLst/>
          </a:prstGeom>
        </p:spPr>
      </p:pic>
      <p:sp>
        <p:nvSpPr>
          <p:cNvPr id="29" name="Oval 28"/>
          <p:cNvSpPr/>
          <p:nvPr/>
        </p:nvSpPr>
        <p:spPr>
          <a:xfrm>
            <a:off x="5772150" y="1820294"/>
            <a:ext cx="304800" cy="320874"/>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5924550" y="2153866"/>
            <a:ext cx="0" cy="51560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372100" y="2669475"/>
            <a:ext cx="1676400"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Sparsest vector</a:t>
            </a:r>
            <a:endParaRPr lang="en-GB" sz="1600" dirty="0">
              <a:latin typeface="Arial" panose="020B0604020202020204" pitchFamily="34" charset="0"/>
              <a:cs typeface="Arial" panose="020B0604020202020204" pitchFamily="34" charset="0"/>
            </a:endParaRPr>
          </a:p>
        </p:txBody>
      </p:sp>
      <p:sp>
        <p:nvSpPr>
          <p:cNvPr id="11" name="Rectangle 10"/>
          <p:cNvSpPr/>
          <p:nvPr/>
        </p:nvSpPr>
        <p:spPr>
          <a:xfrm>
            <a:off x="4762500" y="1676400"/>
            <a:ext cx="2247900" cy="1371600"/>
          </a:xfrm>
          <a:prstGeom prst="rect">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5943600" y="3048000"/>
            <a:ext cx="0" cy="51560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62500" y="3549164"/>
            <a:ext cx="2697480" cy="877163"/>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700" b="1" dirty="0">
                <a:solidFill>
                  <a:srgbClr val="2B284D"/>
                </a:solidFill>
                <a:latin typeface="Arial" panose="020B0604020202020204" pitchFamily="34" charset="0"/>
                <a:cs typeface="Arial" panose="020B0604020202020204" pitchFamily="34" charset="0"/>
              </a:rPr>
              <a:t>Non-convex optimization problem (NP-hard to solve)</a:t>
            </a:r>
            <a:endParaRPr lang="en-GB" sz="1700" b="1" dirty="0">
              <a:solidFill>
                <a:srgbClr val="2B284D"/>
              </a:solidFill>
              <a:latin typeface="Arial" panose="020B0604020202020204" pitchFamily="34" charset="0"/>
              <a:cs typeface="Arial" panose="020B0604020202020204" pitchFamily="34" charset="0"/>
            </a:endParaRPr>
          </a:p>
        </p:txBody>
      </p:sp>
      <p:cxnSp>
        <p:nvCxnSpPr>
          <p:cNvPr id="38" name="Straight Arrow Connector 37"/>
          <p:cNvCxnSpPr/>
          <p:nvPr/>
        </p:nvCxnSpPr>
        <p:spPr>
          <a:xfrm flipH="1">
            <a:off x="5810250" y="4432424"/>
            <a:ext cx="361950" cy="564773"/>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172200" y="4432423"/>
            <a:ext cx="438150" cy="540867"/>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884116" y="4997197"/>
            <a:ext cx="1326184" cy="830997"/>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Approximate solutions (e.g., OMP)</a:t>
            </a:r>
            <a:endParaRPr lang="en-GB"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5" name="TextBox 44"/>
              <p:cNvSpPr txBox="1"/>
              <p:nvPr/>
            </p:nvSpPr>
            <p:spPr>
              <a:xfrm>
                <a:off x="6210300" y="4991100"/>
                <a:ext cx="2148992" cy="830997"/>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Convex alternatives (e.g., </a:t>
                </a:r>
                <a14:m>
                  <m:oMath xmlns:m="http://schemas.openxmlformats.org/officeDocument/2006/math">
                    <m:r>
                      <a:rPr lang="en-US" sz="1600" b="0" i="1" smtClean="0">
                        <a:latin typeface="Cambria Math" panose="02040503050406030204" pitchFamily="18" charset="0"/>
                        <a:cs typeface="Arial" panose="020B0604020202020204" pitchFamily="34" charset="0"/>
                      </a:rPr>
                      <m:t>𝑙</m:t>
                    </m:r>
                  </m:oMath>
                </a14:m>
                <a:r>
                  <a:rPr lang="en-GB" sz="1600" baseline="-25000" dirty="0">
                    <a:latin typeface="Arial" panose="020B0604020202020204" pitchFamily="34" charset="0"/>
                    <a:cs typeface="Arial" panose="020B0604020202020204" pitchFamily="34" charset="0"/>
                  </a:rPr>
                  <a:t>1</a:t>
                </a:r>
                <a:r>
                  <a:rPr lang="en-GB" sz="1600" dirty="0">
                    <a:latin typeface="Arial" panose="020B0604020202020204" pitchFamily="34" charset="0"/>
                    <a:cs typeface="Arial" panose="020B0604020202020204" pitchFamily="34" charset="0"/>
                  </a:rPr>
                  <a:t>-norm minimization)</a:t>
                </a:r>
              </a:p>
            </p:txBody>
          </p:sp>
        </mc:Choice>
        <mc:Fallback xmlns="">
          <p:sp>
            <p:nvSpPr>
              <p:cNvPr id="45" name="TextBox 44"/>
              <p:cNvSpPr txBox="1">
                <a:spLocks noRot="1" noChangeAspect="1" noMove="1" noResize="1" noEditPoints="1" noAdjustHandles="1" noChangeArrowheads="1" noChangeShapeType="1" noTextEdit="1"/>
              </p:cNvSpPr>
              <p:nvPr/>
            </p:nvSpPr>
            <p:spPr>
              <a:xfrm>
                <a:off x="6210300" y="4991100"/>
                <a:ext cx="2148992" cy="830997"/>
              </a:xfrm>
              <a:prstGeom prst="rect">
                <a:avLst/>
              </a:prstGeom>
              <a:blipFill rotWithShape="0">
                <a:blip r:embed="rId7"/>
                <a:stretch>
                  <a:fillRect t="-2206" r="-568" b="-8824"/>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60EF2E9A-2BAD-497F-98A9-07A3BC348580}"/>
              </a:ext>
            </a:extLst>
          </p:cNvPr>
          <p:cNvSpPr txBox="1"/>
          <p:nvPr/>
        </p:nvSpPr>
        <p:spPr>
          <a:xfrm>
            <a:off x="5067300" y="5840892"/>
            <a:ext cx="2850184"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nl-NL" dirty="0"/>
              <a:t>Rish, I. &amp; Grabarnik, G. (2014), CRC Press</a:t>
            </a:r>
            <a:endParaRPr lang="en-US" dirty="0"/>
          </a:p>
        </p:txBody>
      </p:sp>
      <p:sp>
        <p:nvSpPr>
          <p:cNvPr id="55" name="Oval 54"/>
          <p:cNvSpPr/>
          <p:nvPr/>
        </p:nvSpPr>
        <p:spPr>
          <a:xfrm>
            <a:off x="3076892" y="1895520"/>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p:nvPr/>
        </p:nvCxnSpPr>
        <p:spPr>
          <a:xfrm>
            <a:off x="3219714" y="2196158"/>
            <a:ext cx="0" cy="289678"/>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899308" y="2458211"/>
            <a:ext cx="1482192"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 vector</a:t>
            </a:r>
            <a:endParaRPr lang="en-GB" sz="1600" dirty="0">
              <a:latin typeface="Arial" panose="020B0604020202020204" pitchFamily="34" charset="0"/>
              <a:cs typeface="Arial" panose="020B0604020202020204" pitchFamily="34" charset="0"/>
            </a:endParaRPr>
          </a:p>
        </p:txBody>
      </p:sp>
      <p:sp>
        <p:nvSpPr>
          <p:cNvPr id="60" name="Oval 59"/>
          <p:cNvSpPr/>
          <p:nvPr/>
        </p:nvSpPr>
        <p:spPr>
          <a:xfrm>
            <a:off x="605261" y="1920566"/>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8683" y="1545703"/>
            <a:ext cx="609020" cy="2403686"/>
          </a:xfrm>
          <a:prstGeom prst="rect">
            <a:avLst/>
          </a:prstGeom>
        </p:spPr>
      </p:pic>
      <p:sp>
        <p:nvSpPr>
          <p:cNvPr id="7" name="Slide Number Placeholder 6"/>
          <p:cNvSpPr>
            <a:spLocks noGrp="1"/>
          </p:cNvSpPr>
          <p:nvPr>
            <p:ph type="sldNum" sz="quarter" idx="12"/>
          </p:nvPr>
        </p:nvSpPr>
        <p:spPr/>
        <p:txBody>
          <a:bodyPr/>
          <a:lstStyle/>
          <a:p>
            <a:fld id="{1C58BFC6-25B7-4DC8-8DA3-1472B5D5A4A3}" type="slidenum">
              <a:rPr lang="en-US" smtClean="0"/>
              <a:t>33</a:t>
            </a:fld>
            <a:endParaRPr lang="en-US" dirty="0"/>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735" y="4305402"/>
            <a:ext cx="2380650" cy="333892"/>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302" y="3877383"/>
            <a:ext cx="954931" cy="383975"/>
          </a:xfrm>
          <a:prstGeom prst="rect">
            <a:avLst/>
          </a:prstGeom>
        </p:spPr>
      </p:pic>
      <p:sp>
        <p:nvSpPr>
          <p:cNvPr id="37" name="Right Bracket 36"/>
          <p:cNvSpPr/>
          <p:nvPr/>
        </p:nvSpPr>
        <p:spPr>
          <a:xfrm flipH="1">
            <a:off x="569735" y="3872005"/>
            <a:ext cx="45719" cy="730526"/>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3C39FB63-1B68-40D4-91A4-57733D73F95A}"/>
              </a:ext>
            </a:extLst>
          </p:cNvPr>
          <p:cNvSpPr/>
          <p:nvPr/>
        </p:nvSpPr>
        <p:spPr>
          <a:xfrm>
            <a:off x="1295400" y="1485900"/>
            <a:ext cx="457200" cy="30723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641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27" grpId="0"/>
      <p:bldP spid="29" grpId="0" animBg="1"/>
      <p:bldP spid="31" grpId="0"/>
      <p:bldP spid="11" grpId="0" animBg="1"/>
      <p:bldP spid="34" grpId="0"/>
      <p:bldP spid="44" grpId="0"/>
      <p:bldP spid="45" grpId="0"/>
      <p:bldP spid="46" grpId="0" animBg="1"/>
      <p:bldP spid="55" grpId="0" animBg="1"/>
      <p:bldP spid="57" grpId="0"/>
      <p:bldP spid="60"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0"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Sparse representations and compressive sampling  </a:t>
            </a:r>
          </a:p>
          <a:p>
            <a:pPr>
              <a:lnSpc>
                <a:spcPct val="80000"/>
              </a:lnSpc>
              <a:spcAft>
                <a:spcPts val="450"/>
              </a:spcAft>
            </a:pPr>
            <a:r>
              <a:rPr lang="en-US" sz="1600" dirty="0">
                <a:latin typeface="Arial" panose="020B0604020202020204" pitchFamily="34" charset="0"/>
                <a:cs typeface="Arial" panose="020B0604020202020204" pitchFamily="34" charset="0"/>
              </a:rPr>
              <a:t>Collect </a:t>
            </a:r>
            <a:r>
              <a:rPr lang="en-US" sz="1600" i="1" dirty="0">
                <a:latin typeface="Arial" panose="020B0604020202020204" pitchFamily="34" charset="0"/>
                <a:cs typeface="Arial" panose="020B0604020202020204" pitchFamily="34" charset="0"/>
              </a:rPr>
              <a:t>R&lt;N </a:t>
            </a:r>
            <a:r>
              <a:rPr lang="en-US" sz="1600" dirty="0">
                <a:latin typeface="Arial" panose="020B0604020202020204" pitchFamily="34" charset="0"/>
                <a:cs typeface="Arial" panose="020B0604020202020204" pitchFamily="34" charset="0"/>
              </a:rPr>
              <a:t>PDF measurements</a:t>
            </a:r>
            <a:endParaRPr lang="en-US" sz="1600" i="1" dirty="0">
              <a:latin typeface="Arial" panose="020B0604020202020204" pitchFamily="34" charset="0"/>
              <a:cs typeface="Arial" panose="020B0604020202020204" pitchFamily="34" charset="0"/>
            </a:endParaRPr>
          </a:p>
          <a:p>
            <a:pPr>
              <a:lnSpc>
                <a:spcPct val="80000"/>
              </a:lnSpc>
              <a:spcAft>
                <a:spcPts val="450"/>
              </a:spcAft>
            </a:pPr>
            <a:endParaRPr lang="en-US" sz="1600" dirty="0">
              <a:latin typeface="Arial" panose="020B0604020202020204" pitchFamily="34" charset="0"/>
              <a:cs typeface="Arial" panose="020B0604020202020204" pitchFamily="34" charset="0"/>
            </a:endParaRPr>
          </a:p>
          <a:p>
            <a:pPr marL="0" indent="0">
              <a:lnSpc>
                <a:spcPct val="80000"/>
              </a:lnSpc>
              <a:spcAft>
                <a:spcPts val="450"/>
              </a:spcAft>
              <a:buFont typeface="Arial" panose="020B0604020202020204" pitchFamily="34" charset="0"/>
              <a:buNone/>
            </a:pPr>
            <a:endParaRPr lang="en-US" sz="1600" dirty="0">
              <a:solidFill>
                <a:srgbClr val="C10500"/>
              </a:solidFill>
              <a:latin typeface="Arial" panose="020B0604020202020204" pitchFamily="34" charset="0"/>
              <a:cs typeface="Arial" panose="020B0604020202020204" pitchFamily="34" charset="0"/>
            </a:endParaRPr>
          </a:p>
          <a:p>
            <a:pPr lvl="1">
              <a:lnSpc>
                <a:spcPct val="80000"/>
              </a:lnSpc>
              <a:spcAft>
                <a:spcPts val="450"/>
              </a:spcAft>
            </a:pPr>
            <a:endParaRPr lang="en-US" sz="1400"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a:lnSpc>
                <a:spcPct val="80000"/>
              </a:lnSpc>
              <a:spcAft>
                <a:spcPts val="450"/>
              </a:spcAft>
            </a:pPr>
            <a:r>
              <a:rPr lang="en-US" sz="1600" dirty="0">
                <a:latin typeface="Arial" panose="020B0604020202020204" pitchFamily="34" charset="0"/>
                <a:cs typeface="Arial" panose="020B0604020202020204" pitchFamily="34" charset="0"/>
              </a:rPr>
              <a:t>How many measurements?</a:t>
            </a:r>
          </a:p>
          <a:p>
            <a:pPr>
              <a:lnSpc>
                <a:spcPct val="80000"/>
              </a:lnSpc>
              <a:spcAft>
                <a:spcPts val="450"/>
              </a:spcAft>
            </a:pPr>
            <a:endParaRPr lang="en-US" sz="1900" b="1" dirty="0">
              <a:solidFill>
                <a:srgbClr val="2B284D"/>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882261"/>
            <a:ext cx="2648691" cy="307230"/>
          </a:xfrm>
          <a:prstGeom prst="rect">
            <a:avLst/>
          </a:prstGeom>
        </p:spPr>
      </p:pic>
      <p:cxnSp>
        <p:nvCxnSpPr>
          <p:cNvPr id="22" name="Straight Arrow Connector 21"/>
          <p:cNvCxnSpPr/>
          <p:nvPr/>
        </p:nvCxnSpPr>
        <p:spPr>
          <a:xfrm>
            <a:off x="742950" y="2217459"/>
            <a:ext cx="0" cy="7905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905000" y="1832992"/>
            <a:ext cx="342900" cy="363166"/>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2057400" y="2224126"/>
            <a:ext cx="0" cy="52342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2900" y="3009900"/>
            <a:ext cx="2051394" cy="584775"/>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R</a:t>
            </a:r>
            <a:r>
              <a:rPr lang="en-US" sz="1600" dirty="0">
                <a:latin typeface="Arial" panose="020B0604020202020204" pitchFamily="34" charset="0"/>
                <a:cs typeface="Arial" panose="020B0604020202020204" pitchFamily="34" charset="0"/>
              </a:rPr>
              <a:t>-length measurement vector</a:t>
            </a:r>
            <a:endParaRPr lang="en-GB" sz="1600" dirty="0">
              <a:latin typeface="Arial" panose="020B0604020202020204" pitchFamily="34" charset="0"/>
              <a:cs typeface="Arial" panose="020B0604020202020204" pitchFamily="34" charset="0"/>
            </a:endParaRPr>
          </a:p>
        </p:txBody>
      </p:sp>
      <p:sp>
        <p:nvSpPr>
          <p:cNvPr id="27" name="TextBox 26"/>
          <p:cNvSpPr txBox="1"/>
          <p:nvPr/>
        </p:nvSpPr>
        <p:spPr>
          <a:xfrm>
            <a:off x="1676400" y="2747546"/>
            <a:ext cx="3474974"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Compressive sampling matrix</a:t>
            </a:r>
            <a:endParaRPr lang="en-GB" sz="1600" dirty="0">
              <a:latin typeface="Arial" panose="020B0604020202020204" pitchFamily="34" charset="0"/>
              <a:cs typeface="Arial" panose="020B0604020202020204" pitchFamily="34" charset="0"/>
            </a:endParaRPr>
          </a:p>
        </p:txBody>
      </p:sp>
      <p:cxnSp>
        <p:nvCxnSpPr>
          <p:cNvPr id="28" name="Straight Arrow Connector 27"/>
          <p:cNvCxnSpPr/>
          <p:nvPr/>
        </p:nvCxnSpPr>
        <p:spPr>
          <a:xfrm>
            <a:off x="3962400" y="2019300"/>
            <a:ext cx="457200" cy="0"/>
          </a:xfrm>
          <a:prstGeom prst="straightConnector1">
            <a:avLst/>
          </a:prstGeom>
          <a:ln w="19050" cmpd="dbl">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3506" y="1818273"/>
            <a:ext cx="1156294" cy="371218"/>
          </a:xfrm>
          <a:prstGeom prst="rect">
            <a:avLst/>
          </a:prstGeom>
        </p:spPr>
      </p:pic>
      <p:sp>
        <p:nvSpPr>
          <p:cNvPr id="29" name="Oval 28"/>
          <p:cNvSpPr/>
          <p:nvPr/>
        </p:nvSpPr>
        <p:spPr>
          <a:xfrm>
            <a:off x="5772150" y="1820294"/>
            <a:ext cx="304800" cy="320874"/>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5924550" y="2153866"/>
            <a:ext cx="0" cy="51560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372100" y="2669475"/>
            <a:ext cx="1676400"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Sparsest vector</a:t>
            </a:r>
            <a:endParaRPr lang="en-GB" sz="1600" dirty="0">
              <a:latin typeface="Arial" panose="020B0604020202020204" pitchFamily="34" charset="0"/>
              <a:cs typeface="Arial" panose="020B0604020202020204" pitchFamily="34" charset="0"/>
            </a:endParaRPr>
          </a:p>
        </p:txBody>
      </p:sp>
      <p:sp>
        <p:nvSpPr>
          <p:cNvPr id="11" name="Rectangle 10"/>
          <p:cNvSpPr/>
          <p:nvPr/>
        </p:nvSpPr>
        <p:spPr>
          <a:xfrm>
            <a:off x="4762500" y="1676400"/>
            <a:ext cx="2247900" cy="1371600"/>
          </a:xfrm>
          <a:prstGeom prst="rect">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5943600" y="3048000"/>
            <a:ext cx="0" cy="51560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62500" y="3549164"/>
            <a:ext cx="2697480" cy="877163"/>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700" b="1" dirty="0">
                <a:solidFill>
                  <a:srgbClr val="2B284D"/>
                </a:solidFill>
                <a:latin typeface="Arial" panose="020B0604020202020204" pitchFamily="34" charset="0"/>
                <a:cs typeface="Arial" panose="020B0604020202020204" pitchFamily="34" charset="0"/>
              </a:rPr>
              <a:t>Non-convex optimization problem (NP-hard to solve)</a:t>
            </a:r>
            <a:endParaRPr lang="en-GB" sz="1700" b="1" dirty="0">
              <a:solidFill>
                <a:srgbClr val="2B284D"/>
              </a:solidFill>
              <a:latin typeface="Arial" panose="020B0604020202020204" pitchFamily="34" charset="0"/>
              <a:cs typeface="Arial" panose="020B0604020202020204" pitchFamily="34" charset="0"/>
            </a:endParaRPr>
          </a:p>
        </p:txBody>
      </p:sp>
      <p:cxnSp>
        <p:nvCxnSpPr>
          <p:cNvPr id="38" name="Straight Arrow Connector 37"/>
          <p:cNvCxnSpPr/>
          <p:nvPr/>
        </p:nvCxnSpPr>
        <p:spPr>
          <a:xfrm flipH="1">
            <a:off x="5810250" y="4432424"/>
            <a:ext cx="361950" cy="564773"/>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172200" y="4432423"/>
            <a:ext cx="438150" cy="540867"/>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884116" y="4997197"/>
            <a:ext cx="1326184" cy="830997"/>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Approximate solutions (e.g., OMP)</a:t>
            </a:r>
            <a:endParaRPr lang="en-GB"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5" name="TextBox 44"/>
              <p:cNvSpPr txBox="1"/>
              <p:nvPr/>
            </p:nvSpPr>
            <p:spPr>
              <a:xfrm>
                <a:off x="6210300" y="4991100"/>
                <a:ext cx="2148992" cy="830997"/>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Convex alternatives (e.g., </a:t>
                </a:r>
                <a14:m>
                  <m:oMath xmlns:m="http://schemas.openxmlformats.org/officeDocument/2006/math">
                    <m:r>
                      <a:rPr lang="en-US" sz="1600" b="0" i="1" smtClean="0">
                        <a:latin typeface="Cambria Math" panose="02040503050406030204" pitchFamily="18" charset="0"/>
                        <a:cs typeface="Arial" panose="020B0604020202020204" pitchFamily="34" charset="0"/>
                      </a:rPr>
                      <m:t>𝑙</m:t>
                    </m:r>
                  </m:oMath>
                </a14:m>
                <a:r>
                  <a:rPr lang="en-GB" sz="1600" baseline="-25000" dirty="0">
                    <a:latin typeface="Arial" panose="020B0604020202020204" pitchFamily="34" charset="0"/>
                    <a:cs typeface="Arial" panose="020B0604020202020204" pitchFamily="34" charset="0"/>
                  </a:rPr>
                  <a:t>1</a:t>
                </a:r>
                <a:r>
                  <a:rPr lang="en-GB" sz="1600" dirty="0">
                    <a:latin typeface="Arial" panose="020B0604020202020204" pitchFamily="34" charset="0"/>
                    <a:cs typeface="Arial" panose="020B0604020202020204" pitchFamily="34" charset="0"/>
                  </a:rPr>
                  <a:t>-norm minimization)</a:t>
                </a:r>
              </a:p>
            </p:txBody>
          </p:sp>
        </mc:Choice>
        <mc:Fallback xmlns="">
          <p:sp>
            <p:nvSpPr>
              <p:cNvPr id="45" name="TextBox 44"/>
              <p:cNvSpPr txBox="1">
                <a:spLocks noRot="1" noChangeAspect="1" noMove="1" noResize="1" noEditPoints="1" noAdjustHandles="1" noChangeArrowheads="1" noChangeShapeType="1" noTextEdit="1"/>
              </p:cNvSpPr>
              <p:nvPr/>
            </p:nvSpPr>
            <p:spPr>
              <a:xfrm>
                <a:off x="6210300" y="4991100"/>
                <a:ext cx="2148992" cy="830997"/>
              </a:xfrm>
              <a:prstGeom prst="rect">
                <a:avLst/>
              </a:prstGeom>
              <a:blipFill rotWithShape="0">
                <a:blip r:embed="rId7"/>
                <a:stretch>
                  <a:fillRect t="-2206" r="-568" b="-8824"/>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60EF2E9A-2BAD-497F-98A9-07A3BC348580}"/>
              </a:ext>
            </a:extLst>
          </p:cNvPr>
          <p:cNvSpPr txBox="1"/>
          <p:nvPr/>
        </p:nvSpPr>
        <p:spPr>
          <a:xfrm>
            <a:off x="5067300" y="5840892"/>
            <a:ext cx="2850184"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nl-NL" dirty="0"/>
              <a:t>Rish, I. &amp; Grabarnik, G. (2014), CRC Press</a:t>
            </a:r>
            <a:endParaRPr lang="en-US" dirty="0"/>
          </a:p>
        </p:txBody>
      </p:sp>
      <p:cxnSp>
        <p:nvCxnSpPr>
          <p:cNvPr id="47" name="Straight Arrow Connector 46"/>
          <p:cNvCxnSpPr/>
          <p:nvPr/>
        </p:nvCxnSpPr>
        <p:spPr>
          <a:xfrm flipH="1">
            <a:off x="1600200" y="3862802"/>
            <a:ext cx="361950" cy="564773"/>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962150" y="3862801"/>
            <a:ext cx="438150" cy="540867"/>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74066" y="4427575"/>
            <a:ext cx="1326184" cy="584775"/>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Theoretical bounds</a:t>
            </a:r>
            <a:endParaRPr lang="en-GB" sz="1600" dirty="0">
              <a:latin typeface="Arial" panose="020B0604020202020204" pitchFamily="34" charset="0"/>
              <a:cs typeface="Arial" panose="020B0604020202020204" pitchFamily="34" charset="0"/>
            </a:endParaRPr>
          </a:p>
        </p:txBody>
      </p:sp>
      <p:sp>
        <p:nvSpPr>
          <p:cNvPr id="50" name="TextBox 49"/>
          <p:cNvSpPr txBox="1"/>
          <p:nvPr/>
        </p:nvSpPr>
        <p:spPr>
          <a:xfrm>
            <a:off x="1981200" y="4419600"/>
            <a:ext cx="1657350" cy="584775"/>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Empirical bounds</a:t>
            </a:r>
            <a:endParaRPr lang="en-GB" sz="1600" dirty="0">
              <a:latin typeface="Arial" panose="020B0604020202020204" pitchFamily="34" charset="0"/>
              <a:cs typeface="Arial" panose="020B0604020202020204" pitchFamily="34" charset="0"/>
            </a:endParaRPr>
          </a:p>
        </p:txBody>
      </p:sp>
      <p:sp>
        <p:nvSpPr>
          <p:cNvPr id="55" name="Oval 54"/>
          <p:cNvSpPr/>
          <p:nvPr/>
        </p:nvSpPr>
        <p:spPr>
          <a:xfrm>
            <a:off x="3076892" y="1895520"/>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p:nvPr/>
        </p:nvCxnSpPr>
        <p:spPr>
          <a:xfrm>
            <a:off x="3219714" y="2196158"/>
            <a:ext cx="0" cy="289678"/>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899308" y="2458211"/>
            <a:ext cx="1482192"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 vector</a:t>
            </a:r>
            <a:endParaRPr lang="en-GB" sz="1600" dirty="0">
              <a:latin typeface="Arial" panose="020B0604020202020204" pitchFamily="34" charset="0"/>
              <a:cs typeface="Arial" panose="020B0604020202020204" pitchFamily="34" charset="0"/>
            </a:endParaRPr>
          </a:p>
        </p:txBody>
      </p:sp>
      <p:sp>
        <p:nvSpPr>
          <p:cNvPr id="60" name="Oval 59"/>
          <p:cNvSpPr/>
          <p:nvPr/>
        </p:nvSpPr>
        <p:spPr>
          <a:xfrm>
            <a:off x="605261" y="1920566"/>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8683" y="1545703"/>
            <a:ext cx="609020" cy="2403686"/>
          </a:xfrm>
          <a:prstGeom prst="rect">
            <a:avLst/>
          </a:prstGeom>
        </p:spPr>
      </p:pic>
      <p:sp>
        <p:nvSpPr>
          <p:cNvPr id="7" name="Slide Number Placeholder 6"/>
          <p:cNvSpPr>
            <a:spLocks noGrp="1"/>
          </p:cNvSpPr>
          <p:nvPr>
            <p:ph type="sldNum" sz="quarter" idx="12"/>
          </p:nvPr>
        </p:nvSpPr>
        <p:spPr/>
        <p:txBody>
          <a:bodyPr/>
          <a:lstStyle/>
          <a:p>
            <a:fld id="{1C58BFC6-25B7-4DC8-8DA3-1472B5D5A4A3}" type="slidenum">
              <a:rPr lang="en-US" smtClean="0"/>
              <a:t>34</a:t>
            </a:fld>
            <a:endParaRPr lang="en-US" dirty="0"/>
          </a:p>
        </p:txBody>
      </p:sp>
      <p:sp>
        <p:nvSpPr>
          <p:cNvPr id="35" name="Rectangle 34">
            <a:extLst>
              <a:ext uri="{FF2B5EF4-FFF2-40B4-BE49-F238E27FC236}">
                <a16:creationId xmlns:a16="http://schemas.microsoft.com/office/drawing/2014/main" id="{9CB5A682-7D1B-4BCE-91E3-B03A4223BE59}"/>
              </a:ext>
            </a:extLst>
          </p:cNvPr>
          <p:cNvSpPr/>
          <p:nvPr/>
        </p:nvSpPr>
        <p:spPr>
          <a:xfrm>
            <a:off x="1295400" y="1485900"/>
            <a:ext cx="457200" cy="30723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781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0"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Sparse representations and compressive sampling  </a:t>
            </a:r>
          </a:p>
          <a:p>
            <a:pPr>
              <a:lnSpc>
                <a:spcPct val="80000"/>
              </a:lnSpc>
              <a:spcAft>
                <a:spcPts val="450"/>
              </a:spcAft>
            </a:pPr>
            <a:r>
              <a:rPr lang="en-US" sz="1600" dirty="0">
                <a:latin typeface="Arial" panose="020B0604020202020204" pitchFamily="34" charset="0"/>
                <a:cs typeface="Arial" panose="020B0604020202020204" pitchFamily="34" charset="0"/>
              </a:rPr>
              <a:t>Collect </a:t>
            </a:r>
            <a:r>
              <a:rPr lang="en-US" sz="1600" i="1" dirty="0">
                <a:latin typeface="Arial" panose="020B0604020202020204" pitchFamily="34" charset="0"/>
                <a:cs typeface="Arial" panose="020B0604020202020204" pitchFamily="34" charset="0"/>
              </a:rPr>
              <a:t>R&lt;N </a:t>
            </a:r>
            <a:r>
              <a:rPr lang="en-US" sz="1600" dirty="0">
                <a:latin typeface="Arial" panose="020B0604020202020204" pitchFamily="34" charset="0"/>
                <a:cs typeface="Arial" panose="020B0604020202020204" pitchFamily="34" charset="0"/>
              </a:rPr>
              <a:t>PDF measurements</a:t>
            </a:r>
            <a:endParaRPr lang="en-US" sz="1600" i="1" dirty="0">
              <a:latin typeface="Arial" panose="020B0604020202020204" pitchFamily="34" charset="0"/>
              <a:cs typeface="Arial" panose="020B0604020202020204" pitchFamily="34" charset="0"/>
            </a:endParaRPr>
          </a:p>
          <a:p>
            <a:pPr>
              <a:lnSpc>
                <a:spcPct val="80000"/>
              </a:lnSpc>
              <a:spcAft>
                <a:spcPts val="450"/>
              </a:spcAft>
            </a:pPr>
            <a:endParaRPr lang="en-US" sz="1600" dirty="0">
              <a:latin typeface="Arial" panose="020B0604020202020204" pitchFamily="34" charset="0"/>
              <a:cs typeface="Arial" panose="020B0604020202020204" pitchFamily="34" charset="0"/>
            </a:endParaRPr>
          </a:p>
          <a:p>
            <a:pPr marL="0" indent="0">
              <a:lnSpc>
                <a:spcPct val="80000"/>
              </a:lnSpc>
              <a:spcAft>
                <a:spcPts val="450"/>
              </a:spcAft>
              <a:buFont typeface="Arial" panose="020B0604020202020204" pitchFamily="34" charset="0"/>
              <a:buNone/>
            </a:pPr>
            <a:endParaRPr lang="en-US" sz="1600" dirty="0">
              <a:solidFill>
                <a:srgbClr val="C10500"/>
              </a:solidFill>
              <a:latin typeface="Arial" panose="020B0604020202020204" pitchFamily="34" charset="0"/>
              <a:cs typeface="Arial" panose="020B0604020202020204" pitchFamily="34" charset="0"/>
            </a:endParaRPr>
          </a:p>
          <a:p>
            <a:pPr lvl="1">
              <a:lnSpc>
                <a:spcPct val="80000"/>
              </a:lnSpc>
              <a:spcAft>
                <a:spcPts val="450"/>
              </a:spcAft>
            </a:pPr>
            <a:endParaRPr lang="en-US" sz="1400"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a:lnSpc>
                <a:spcPct val="80000"/>
              </a:lnSpc>
              <a:spcAft>
                <a:spcPts val="450"/>
              </a:spcAft>
            </a:pPr>
            <a:r>
              <a:rPr lang="en-US" sz="1600" dirty="0">
                <a:latin typeface="Arial" panose="020B0604020202020204" pitchFamily="34" charset="0"/>
                <a:cs typeface="Arial" panose="020B0604020202020204" pitchFamily="34" charset="0"/>
              </a:rPr>
              <a:t>How many measurements?</a:t>
            </a:r>
          </a:p>
          <a:p>
            <a:pPr>
              <a:lnSpc>
                <a:spcPct val="80000"/>
              </a:lnSpc>
              <a:spcAft>
                <a:spcPts val="450"/>
              </a:spcAft>
            </a:pPr>
            <a:endParaRPr lang="en-US" sz="1900" b="1" dirty="0">
              <a:solidFill>
                <a:srgbClr val="2B284D"/>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882261"/>
            <a:ext cx="2648691" cy="307230"/>
          </a:xfrm>
          <a:prstGeom prst="rect">
            <a:avLst/>
          </a:prstGeom>
        </p:spPr>
      </p:pic>
      <p:cxnSp>
        <p:nvCxnSpPr>
          <p:cNvPr id="22" name="Straight Arrow Connector 21"/>
          <p:cNvCxnSpPr/>
          <p:nvPr/>
        </p:nvCxnSpPr>
        <p:spPr>
          <a:xfrm>
            <a:off x="742950" y="2217459"/>
            <a:ext cx="0" cy="7905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905000" y="1832992"/>
            <a:ext cx="342900" cy="363166"/>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2057400" y="2224126"/>
            <a:ext cx="0" cy="52342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2900" y="3009900"/>
            <a:ext cx="2051394" cy="584775"/>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R</a:t>
            </a:r>
            <a:r>
              <a:rPr lang="en-US" sz="1600" dirty="0">
                <a:latin typeface="Arial" panose="020B0604020202020204" pitchFamily="34" charset="0"/>
                <a:cs typeface="Arial" panose="020B0604020202020204" pitchFamily="34" charset="0"/>
              </a:rPr>
              <a:t>-length measurement vector</a:t>
            </a:r>
            <a:endParaRPr lang="en-GB" sz="1600" dirty="0">
              <a:latin typeface="Arial" panose="020B0604020202020204" pitchFamily="34" charset="0"/>
              <a:cs typeface="Arial" panose="020B0604020202020204" pitchFamily="34" charset="0"/>
            </a:endParaRPr>
          </a:p>
        </p:txBody>
      </p:sp>
      <p:sp>
        <p:nvSpPr>
          <p:cNvPr id="27" name="TextBox 26"/>
          <p:cNvSpPr txBox="1"/>
          <p:nvPr/>
        </p:nvSpPr>
        <p:spPr>
          <a:xfrm>
            <a:off x="1676400" y="2747546"/>
            <a:ext cx="3474974"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Compressive sampling matrix</a:t>
            </a:r>
            <a:endParaRPr lang="en-GB" sz="1600" dirty="0">
              <a:latin typeface="Arial" panose="020B0604020202020204" pitchFamily="34" charset="0"/>
              <a:cs typeface="Arial" panose="020B0604020202020204" pitchFamily="34" charset="0"/>
            </a:endParaRPr>
          </a:p>
        </p:txBody>
      </p:sp>
      <p:cxnSp>
        <p:nvCxnSpPr>
          <p:cNvPr id="28" name="Straight Arrow Connector 27"/>
          <p:cNvCxnSpPr/>
          <p:nvPr/>
        </p:nvCxnSpPr>
        <p:spPr>
          <a:xfrm>
            <a:off x="3962400" y="2019300"/>
            <a:ext cx="457200" cy="0"/>
          </a:xfrm>
          <a:prstGeom prst="straightConnector1">
            <a:avLst/>
          </a:prstGeom>
          <a:ln w="19050" cmpd="dbl">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3506" y="1818273"/>
            <a:ext cx="1156294" cy="371218"/>
          </a:xfrm>
          <a:prstGeom prst="rect">
            <a:avLst/>
          </a:prstGeom>
        </p:spPr>
      </p:pic>
      <p:sp>
        <p:nvSpPr>
          <p:cNvPr id="29" name="Oval 28"/>
          <p:cNvSpPr/>
          <p:nvPr/>
        </p:nvSpPr>
        <p:spPr>
          <a:xfrm>
            <a:off x="5772150" y="1820294"/>
            <a:ext cx="304800" cy="320874"/>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5924550" y="2153866"/>
            <a:ext cx="0" cy="51560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372100" y="2669475"/>
            <a:ext cx="1676400"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Sparsest vector</a:t>
            </a:r>
            <a:endParaRPr lang="en-GB" sz="1600" dirty="0">
              <a:latin typeface="Arial" panose="020B0604020202020204" pitchFamily="34" charset="0"/>
              <a:cs typeface="Arial" panose="020B0604020202020204" pitchFamily="34" charset="0"/>
            </a:endParaRPr>
          </a:p>
        </p:txBody>
      </p:sp>
      <p:sp>
        <p:nvSpPr>
          <p:cNvPr id="11" name="Rectangle 10"/>
          <p:cNvSpPr/>
          <p:nvPr/>
        </p:nvSpPr>
        <p:spPr>
          <a:xfrm>
            <a:off x="4762500" y="1676400"/>
            <a:ext cx="2247900" cy="1371600"/>
          </a:xfrm>
          <a:prstGeom prst="rect">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H="1">
            <a:off x="1600200" y="3862802"/>
            <a:ext cx="361950" cy="564773"/>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962150" y="3862801"/>
            <a:ext cx="438150" cy="540867"/>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74066" y="4427575"/>
            <a:ext cx="1326184" cy="584775"/>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Theoretical bounds</a:t>
            </a:r>
            <a:endParaRPr lang="en-GB" sz="1600" dirty="0">
              <a:latin typeface="Arial" panose="020B0604020202020204" pitchFamily="34" charset="0"/>
              <a:cs typeface="Arial" panose="020B0604020202020204" pitchFamily="34" charset="0"/>
            </a:endParaRPr>
          </a:p>
        </p:txBody>
      </p:sp>
      <p:sp>
        <p:nvSpPr>
          <p:cNvPr id="50" name="TextBox 49"/>
          <p:cNvSpPr txBox="1"/>
          <p:nvPr/>
        </p:nvSpPr>
        <p:spPr>
          <a:xfrm>
            <a:off x="1981200" y="4419600"/>
            <a:ext cx="1657350" cy="584775"/>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Empirical bounds</a:t>
            </a:r>
            <a:endParaRPr lang="en-GB" sz="1600" dirty="0">
              <a:latin typeface="Arial" panose="020B0604020202020204" pitchFamily="34" charset="0"/>
              <a:cs typeface="Arial" panose="020B0604020202020204" pitchFamily="34" charset="0"/>
            </a:endParaRPr>
          </a:p>
        </p:txBody>
      </p:sp>
      <p:sp>
        <p:nvSpPr>
          <p:cNvPr id="55" name="Oval 54"/>
          <p:cNvSpPr/>
          <p:nvPr/>
        </p:nvSpPr>
        <p:spPr>
          <a:xfrm>
            <a:off x="3076892" y="1895520"/>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p:nvPr/>
        </p:nvCxnSpPr>
        <p:spPr>
          <a:xfrm>
            <a:off x="3219714" y="2196158"/>
            <a:ext cx="0" cy="289678"/>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899308" y="2458211"/>
            <a:ext cx="1482192"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 vector</a:t>
            </a:r>
            <a:endParaRPr lang="en-GB" sz="1600" dirty="0">
              <a:latin typeface="Arial" panose="020B0604020202020204" pitchFamily="34" charset="0"/>
              <a:cs typeface="Arial" panose="020B0604020202020204" pitchFamily="34" charset="0"/>
            </a:endParaRPr>
          </a:p>
        </p:txBody>
      </p:sp>
      <p:sp>
        <p:nvSpPr>
          <p:cNvPr id="60" name="Oval 59"/>
          <p:cNvSpPr/>
          <p:nvPr/>
        </p:nvSpPr>
        <p:spPr>
          <a:xfrm>
            <a:off x="605261" y="1920566"/>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683" y="1545703"/>
            <a:ext cx="609020" cy="2403686"/>
          </a:xfrm>
          <a:prstGeom prst="rect">
            <a:avLst/>
          </a:prstGeom>
        </p:spPr>
      </p:pic>
      <p:sp>
        <p:nvSpPr>
          <p:cNvPr id="7" name="Slide Number Placeholder 6"/>
          <p:cNvSpPr>
            <a:spLocks noGrp="1"/>
          </p:cNvSpPr>
          <p:nvPr>
            <p:ph type="sldNum" sz="quarter" idx="12"/>
          </p:nvPr>
        </p:nvSpPr>
        <p:spPr/>
        <p:txBody>
          <a:bodyPr/>
          <a:lstStyle/>
          <a:p>
            <a:fld id="{1C58BFC6-25B7-4DC8-8DA3-1472B5D5A4A3}" type="slidenum">
              <a:rPr lang="en-US" smtClean="0"/>
              <a:t>35</a:t>
            </a:fld>
            <a:endParaRPr lang="en-US" dirty="0"/>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1336" y="3862801"/>
            <a:ext cx="4421628" cy="2240632"/>
          </a:xfrm>
          <a:prstGeom prst="rect">
            <a:avLst/>
          </a:prstGeom>
        </p:spPr>
      </p:pic>
      <p:sp>
        <p:nvSpPr>
          <p:cNvPr id="4" name="Rectangle 3"/>
          <p:cNvSpPr/>
          <p:nvPr/>
        </p:nvSpPr>
        <p:spPr>
          <a:xfrm>
            <a:off x="3733800" y="4133377"/>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151374" y="5943599"/>
            <a:ext cx="296926" cy="156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10300" y="5865358"/>
            <a:ext cx="296926" cy="156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7429500" y="5808066"/>
            <a:ext cx="337646" cy="156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rotWithShape="1">
          <a:blip r:embed="rId7">
            <a:extLst>
              <a:ext uri="{28A0092B-C50C-407E-A947-70E740481C1C}">
                <a14:useLocalDpi xmlns:a14="http://schemas.microsoft.com/office/drawing/2010/main" val="0"/>
              </a:ext>
            </a:extLst>
          </a:blip>
          <a:srcRect l="16826" t="91166" r="64217"/>
          <a:stretch/>
        </p:blipFill>
        <p:spPr>
          <a:xfrm>
            <a:off x="5901562" y="5899898"/>
            <a:ext cx="838200" cy="197933"/>
          </a:xfrm>
          <a:prstGeom prst="rect">
            <a:avLst/>
          </a:prstGeom>
        </p:spPr>
      </p:pic>
      <p:pic>
        <p:nvPicPr>
          <p:cNvPr id="51" name="Picture 50"/>
          <p:cNvPicPr>
            <a:picLocks noChangeAspect="1"/>
          </p:cNvPicPr>
          <p:nvPr/>
        </p:nvPicPr>
        <p:blipFill rotWithShape="1">
          <a:blip r:embed="rId7">
            <a:extLst>
              <a:ext uri="{28A0092B-C50C-407E-A947-70E740481C1C}">
                <a14:useLocalDpi xmlns:a14="http://schemas.microsoft.com/office/drawing/2010/main" val="0"/>
              </a:ext>
            </a:extLst>
          </a:blip>
          <a:srcRect l="4762" t="24850" r="91791" b="19036"/>
          <a:stretch/>
        </p:blipFill>
        <p:spPr>
          <a:xfrm rot="5400000">
            <a:off x="7981950" y="5124757"/>
            <a:ext cx="152400" cy="1257301"/>
          </a:xfrm>
          <a:prstGeom prst="rect">
            <a:avLst/>
          </a:prstGeom>
        </p:spPr>
      </p:pic>
      <p:sp>
        <p:nvSpPr>
          <p:cNvPr id="52" name="TextBox 51">
            <a:extLst>
              <a:ext uri="{FF2B5EF4-FFF2-40B4-BE49-F238E27FC236}">
                <a16:creationId xmlns:a16="http://schemas.microsoft.com/office/drawing/2014/main" id="{D89CD121-210D-4A7E-ACB7-31365E3F9518}"/>
              </a:ext>
            </a:extLst>
          </p:cNvPr>
          <p:cNvSpPr txBox="1"/>
          <p:nvPr/>
        </p:nvSpPr>
        <p:spPr>
          <a:xfrm>
            <a:off x="4476750" y="3281770"/>
            <a:ext cx="2895600" cy="430887"/>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Kougioumtzoglou, Petromichelakis, Psaros (Under review), </a:t>
            </a:r>
            <a:r>
              <a:rPr lang="en-US" i="1" dirty="0"/>
              <a:t>PREM</a:t>
            </a:r>
          </a:p>
        </p:txBody>
      </p:sp>
      <p:sp>
        <p:nvSpPr>
          <p:cNvPr id="36" name="Rectangle 35">
            <a:extLst>
              <a:ext uri="{FF2B5EF4-FFF2-40B4-BE49-F238E27FC236}">
                <a16:creationId xmlns:a16="http://schemas.microsoft.com/office/drawing/2014/main" id="{916A798E-3408-4511-83AE-8DD19A9896BB}"/>
              </a:ext>
            </a:extLst>
          </p:cNvPr>
          <p:cNvSpPr/>
          <p:nvPr/>
        </p:nvSpPr>
        <p:spPr>
          <a:xfrm>
            <a:off x="1295400" y="1485900"/>
            <a:ext cx="457200" cy="30723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552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0" name="Rectangle 2"/>
          <p:cNvSpPr txBox="1">
            <a:spLocks noChangeArrowheads="1"/>
          </p:cNvSpPr>
          <p:nvPr/>
        </p:nvSpPr>
        <p:spPr>
          <a:xfrm>
            <a:off x="304800" y="1104900"/>
            <a:ext cx="8531186" cy="4495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Sparse representations and compressive sampling  </a:t>
            </a:r>
          </a:p>
          <a:p>
            <a:pPr>
              <a:lnSpc>
                <a:spcPct val="80000"/>
              </a:lnSpc>
              <a:spcAft>
                <a:spcPts val="450"/>
              </a:spcAft>
            </a:pPr>
            <a:r>
              <a:rPr lang="en-US" sz="1600" dirty="0">
                <a:latin typeface="Arial" panose="020B0604020202020204" pitchFamily="34" charset="0"/>
                <a:cs typeface="Arial" panose="020B0604020202020204" pitchFamily="34" charset="0"/>
              </a:rPr>
              <a:t>Collect </a:t>
            </a:r>
            <a:r>
              <a:rPr lang="en-US" sz="1600" i="1" dirty="0">
                <a:latin typeface="Arial" panose="020B0604020202020204" pitchFamily="34" charset="0"/>
                <a:cs typeface="Arial" panose="020B0604020202020204" pitchFamily="34" charset="0"/>
              </a:rPr>
              <a:t>R&lt;N </a:t>
            </a:r>
            <a:r>
              <a:rPr lang="en-US" sz="1600" dirty="0">
                <a:latin typeface="Arial" panose="020B0604020202020204" pitchFamily="34" charset="0"/>
                <a:cs typeface="Arial" panose="020B0604020202020204" pitchFamily="34" charset="0"/>
              </a:rPr>
              <a:t>PDF measurements</a:t>
            </a:r>
            <a:endParaRPr lang="en-US" sz="1600" i="1" dirty="0">
              <a:latin typeface="Arial" panose="020B0604020202020204" pitchFamily="34" charset="0"/>
              <a:cs typeface="Arial" panose="020B0604020202020204" pitchFamily="34" charset="0"/>
            </a:endParaRPr>
          </a:p>
          <a:p>
            <a:pPr>
              <a:lnSpc>
                <a:spcPct val="80000"/>
              </a:lnSpc>
              <a:spcAft>
                <a:spcPts val="450"/>
              </a:spcAft>
            </a:pPr>
            <a:endParaRPr lang="en-US" sz="1600" dirty="0">
              <a:latin typeface="Arial" panose="020B0604020202020204" pitchFamily="34" charset="0"/>
              <a:cs typeface="Arial" panose="020B0604020202020204" pitchFamily="34" charset="0"/>
            </a:endParaRPr>
          </a:p>
          <a:p>
            <a:pPr marL="0" indent="0">
              <a:lnSpc>
                <a:spcPct val="80000"/>
              </a:lnSpc>
              <a:spcAft>
                <a:spcPts val="450"/>
              </a:spcAft>
              <a:buFont typeface="Arial" panose="020B0604020202020204" pitchFamily="34" charset="0"/>
              <a:buNone/>
            </a:pPr>
            <a:endParaRPr lang="en-US" sz="1600" dirty="0">
              <a:solidFill>
                <a:srgbClr val="C10500"/>
              </a:solidFill>
              <a:latin typeface="Arial" panose="020B0604020202020204" pitchFamily="34" charset="0"/>
              <a:cs typeface="Arial" panose="020B0604020202020204" pitchFamily="34" charset="0"/>
            </a:endParaRPr>
          </a:p>
          <a:p>
            <a:pPr lvl="1">
              <a:lnSpc>
                <a:spcPct val="80000"/>
              </a:lnSpc>
              <a:spcAft>
                <a:spcPts val="450"/>
              </a:spcAft>
            </a:pPr>
            <a:endParaRPr lang="en-US" sz="1400"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a:lnSpc>
                <a:spcPct val="80000"/>
              </a:lnSpc>
              <a:spcAft>
                <a:spcPts val="450"/>
              </a:spcAft>
            </a:pPr>
            <a:endParaRPr lang="en-US" sz="500" dirty="0">
              <a:latin typeface="Arial" panose="020B0604020202020204" pitchFamily="34" charset="0"/>
              <a:cs typeface="Arial" panose="020B0604020202020204" pitchFamily="34" charset="0"/>
            </a:endParaRPr>
          </a:p>
          <a:p>
            <a:pPr>
              <a:lnSpc>
                <a:spcPct val="80000"/>
              </a:lnSpc>
              <a:spcAft>
                <a:spcPts val="450"/>
              </a:spcAft>
            </a:pPr>
            <a:r>
              <a:rPr lang="en-US" sz="1600" dirty="0">
                <a:latin typeface="Arial" panose="020B0604020202020204" pitchFamily="34" charset="0"/>
                <a:cs typeface="Arial" panose="020B0604020202020204" pitchFamily="34" charset="0"/>
              </a:rPr>
              <a:t>Example: Polynomial basis</a:t>
            </a:r>
          </a:p>
          <a:p>
            <a:pPr>
              <a:lnSpc>
                <a:spcPct val="80000"/>
              </a:lnSpc>
              <a:spcAft>
                <a:spcPts val="450"/>
              </a:spcAft>
            </a:pPr>
            <a:r>
              <a:rPr lang="en-US" sz="1600" dirty="0">
                <a:latin typeface="Arial" panose="020B0604020202020204" pitchFamily="34" charset="0"/>
                <a:cs typeface="Arial" panose="020B0604020202020204" pitchFamily="34" charset="0"/>
              </a:rPr>
              <a:t>Group sparsity – Additional information</a:t>
            </a:r>
          </a:p>
          <a:p>
            <a:pPr>
              <a:lnSpc>
                <a:spcPct val="80000"/>
              </a:lnSpc>
              <a:spcAft>
                <a:spcPts val="450"/>
              </a:spcAft>
            </a:pPr>
            <a:r>
              <a:rPr lang="en-US" sz="1600" dirty="0">
                <a:latin typeface="Arial" panose="020B0604020202020204" pitchFamily="34" charset="0"/>
                <a:cs typeface="Arial" panose="020B0604020202020204" pitchFamily="34" charset="0"/>
              </a:rPr>
              <a:t>Group LASSO: </a:t>
            </a:r>
          </a:p>
          <a:p>
            <a:pPr>
              <a:lnSpc>
                <a:spcPct val="80000"/>
              </a:lnSpc>
              <a:spcAft>
                <a:spcPts val="450"/>
              </a:spcAft>
            </a:pPr>
            <a:endParaRPr lang="en-US"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US"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882261"/>
            <a:ext cx="2648691" cy="307230"/>
          </a:xfrm>
          <a:prstGeom prst="rect">
            <a:avLst/>
          </a:prstGeom>
        </p:spPr>
      </p:pic>
      <p:cxnSp>
        <p:nvCxnSpPr>
          <p:cNvPr id="22" name="Straight Arrow Connector 21"/>
          <p:cNvCxnSpPr/>
          <p:nvPr/>
        </p:nvCxnSpPr>
        <p:spPr>
          <a:xfrm>
            <a:off x="742950" y="2217459"/>
            <a:ext cx="0" cy="7905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905000" y="1832992"/>
            <a:ext cx="342900" cy="363166"/>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2057400" y="2224126"/>
            <a:ext cx="0" cy="52342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2900" y="3009900"/>
            <a:ext cx="2051394" cy="584775"/>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R</a:t>
            </a:r>
            <a:r>
              <a:rPr lang="en-US" sz="1600" dirty="0">
                <a:latin typeface="Arial" panose="020B0604020202020204" pitchFamily="34" charset="0"/>
                <a:cs typeface="Arial" panose="020B0604020202020204" pitchFamily="34" charset="0"/>
              </a:rPr>
              <a:t>-length measurement vector</a:t>
            </a:r>
            <a:endParaRPr lang="en-GB" sz="1600" dirty="0">
              <a:latin typeface="Arial" panose="020B0604020202020204" pitchFamily="34" charset="0"/>
              <a:cs typeface="Arial" panose="020B0604020202020204" pitchFamily="34" charset="0"/>
            </a:endParaRPr>
          </a:p>
        </p:txBody>
      </p:sp>
      <p:sp>
        <p:nvSpPr>
          <p:cNvPr id="27" name="TextBox 26"/>
          <p:cNvSpPr txBox="1"/>
          <p:nvPr/>
        </p:nvSpPr>
        <p:spPr>
          <a:xfrm>
            <a:off x="1676400" y="2747546"/>
            <a:ext cx="3474974"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Compressive sampling matrix</a:t>
            </a:r>
            <a:endParaRPr lang="en-GB" sz="1600" dirty="0">
              <a:latin typeface="Arial" panose="020B0604020202020204" pitchFamily="34" charset="0"/>
              <a:cs typeface="Arial" panose="020B0604020202020204" pitchFamily="34" charset="0"/>
            </a:endParaRPr>
          </a:p>
        </p:txBody>
      </p:sp>
      <p:cxnSp>
        <p:nvCxnSpPr>
          <p:cNvPr id="28" name="Straight Arrow Connector 27"/>
          <p:cNvCxnSpPr/>
          <p:nvPr/>
        </p:nvCxnSpPr>
        <p:spPr>
          <a:xfrm>
            <a:off x="3962400" y="2019300"/>
            <a:ext cx="457200" cy="0"/>
          </a:xfrm>
          <a:prstGeom prst="straightConnector1">
            <a:avLst/>
          </a:prstGeom>
          <a:ln w="19050" cmpd="dbl">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3506" y="1818273"/>
            <a:ext cx="1156294" cy="371218"/>
          </a:xfrm>
          <a:prstGeom prst="rect">
            <a:avLst/>
          </a:prstGeom>
        </p:spPr>
      </p:pic>
      <p:sp>
        <p:nvSpPr>
          <p:cNvPr id="29" name="Oval 28"/>
          <p:cNvSpPr/>
          <p:nvPr/>
        </p:nvSpPr>
        <p:spPr>
          <a:xfrm>
            <a:off x="5772150" y="1820294"/>
            <a:ext cx="304800" cy="320874"/>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5924550" y="2153866"/>
            <a:ext cx="0" cy="51560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372100" y="2669475"/>
            <a:ext cx="1676400"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Sparsest vector</a:t>
            </a:r>
            <a:endParaRPr lang="en-GB" sz="1600" dirty="0">
              <a:latin typeface="Arial" panose="020B0604020202020204" pitchFamily="34" charset="0"/>
              <a:cs typeface="Arial" panose="020B0604020202020204" pitchFamily="34" charset="0"/>
            </a:endParaRPr>
          </a:p>
        </p:txBody>
      </p:sp>
      <p:sp>
        <p:nvSpPr>
          <p:cNvPr id="11" name="Rectangle 10"/>
          <p:cNvSpPr/>
          <p:nvPr/>
        </p:nvSpPr>
        <p:spPr>
          <a:xfrm>
            <a:off x="4762500" y="1676400"/>
            <a:ext cx="2247900" cy="1371600"/>
          </a:xfrm>
          <a:prstGeom prst="rect">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076892" y="1895520"/>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p:nvPr/>
        </p:nvCxnSpPr>
        <p:spPr>
          <a:xfrm>
            <a:off x="3219714" y="2196158"/>
            <a:ext cx="0" cy="289678"/>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899308" y="2458211"/>
            <a:ext cx="1482192"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 vector</a:t>
            </a:r>
            <a:endParaRPr lang="en-GB" sz="1600" dirty="0">
              <a:latin typeface="Arial" panose="020B0604020202020204" pitchFamily="34" charset="0"/>
              <a:cs typeface="Arial" panose="020B0604020202020204" pitchFamily="34" charset="0"/>
            </a:endParaRPr>
          </a:p>
        </p:txBody>
      </p:sp>
      <p:sp>
        <p:nvSpPr>
          <p:cNvPr id="60" name="Oval 59"/>
          <p:cNvSpPr/>
          <p:nvPr/>
        </p:nvSpPr>
        <p:spPr>
          <a:xfrm>
            <a:off x="605261" y="1920566"/>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683" y="1545703"/>
            <a:ext cx="609020" cy="2403686"/>
          </a:xfrm>
          <a:prstGeom prst="rect">
            <a:avLst/>
          </a:prstGeom>
        </p:spPr>
      </p:pic>
      <p:sp>
        <p:nvSpPr>
          <p:cNvPr id="8" name="Slide Number Placeholder 7"/>
          <p:cNvSpPr>
            <a:spLocks noGrp="1"/>
          </p:cNvSpPr>
          <p:nvPr>
            <p:ph type="sldNum" sz="quarter" idx="12"/>
          </p:nvPr>
        </p:nvSpPr>
        <p:spPr/>
        <p:txBody>
          <a:bodyPr/>
          <a:lstStyle/>
          <a:p>
            <a:fld id="{1C58BFC6-25B7-4DC8-8DA3-1472B5D5A4A3}" type="slidenum">
              <a:rPr lang="en-US" smtClean="0"/>
              <a:t>36</a:t>
            </a:fld>
            <a:endParaRPr lang="en-US" dirty="0"/>
          </a:p>
        </p:txBody>
      </p:sp>
      <p:pic>
        <p:nvPicPr>
          <p:cNvPr id="2" name="Picture 1"/>
          <p:cNvPicPr>
            <a:picLocks noChangeAspect="1"/>
          </p:cNvPicPr>
          <p:nvPr/>
        </p:nvPicPr>
        <p:blipFill>
          <a:blip r:embed="rId7"/>
          <a:srcRect/>
          <a:stretch/>
        </p:blipFill>
        <p:spPr>
          <a:xfrm>
            <a:off x="2151444" y="4492839"/>
            <a:ext cx="3218196" cy="650661"/>
          </a:xfrm>
          <a:prstGeom prst="rect">
            <a:avLst/>
          </a:prstGeom>
        </p:spPr>
      </p:pic>
      <p:sp>
        <p:nvSpPr>
          <p:cNvPr id="32" name="Rectangle 31"/>
          <p:cNvSpPr/>
          <p:nvPr/>
        </p:nvSpPr>
        <p:spPr>
          <a:xfrm>
            <a:off x="6115050" y="5514124"/>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89CD121-210D-4A7E-ACB7-31365E3F9518}"/>
              </a:ext>
            </a:extLst>
          </p:cNvPr>
          <p:cNvSpPr txBox="1"/>
          <p:nvPr/>
        </p:nvSpPr>
        <p:spPr>
          <a:xfrm>
            <a:off x="4476750" y="3281770"/>
            <a:ext cx="2895600" cy="430887"/>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Kougioumtzoglou, Petromichelakis, Psaros (Under review), </a:t>
            </a:r>
            <a:r>
              <a:rPr lang="en-US" i="1" dirty="0"/>
              <a:t>PREM</a:t>
            </a:r>
          </a:p>
        </p:txBody>
      </p:sp>
      <p:sp>
        <p:nvSpPr>
          <p:cNvPr id="33" name="Rectangle 32">
            <a:extLst>
              <a:ext uri="{FF2B5EF4-FFF2-40B4-BE49-F238E27FC236}">
                <a16:creationId xmlns:a16="http://schemas.microsoft.com/office/drawing/2014/main" id="{E6B4236D-2246-44C7-8ADB-1EC4FDA257ED}"/>
              </a:ext>
            </a:extLst>
          </p:cNvPr>
          <p:cNvSpPr/>
          <p:nvPr/>
        </p:nvSpPr>
        <p:spPr>
          <a:xfrm>
            <a:off x="1295400" y="1485900"/>
            <a:ext cx="457200" cy="30723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2778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0" name="Rectangle 2"/>
          <p:cNvSpPr txBox="1">
            <a:spLocks noChangeArrowheads="1"/>
          </p:cNvSpPr>
          <p:nvPr/>
        </p:nvSpPr>
        <p:spPr>
          <a:xfrm>
            <a:off x="304800" y="1104900"/>
            <a:ext cx="8531186" cy="4495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Sparse representations and compressive sampling  </a:t>
            </a:r>
          </a:p>
          <a:p>
            <a:pPr>
              <a:lnSpc>
                <a:spcPct val="80000"/>
              </a:lnSpc>
              <a:spcAft>
                <a:spcPts val="450"/>
              </a:spcAft>
            </a:pPr>
            <a:r>
              <a:rPr lang="en-US" sz="1600" dirty="0">
                <a:latin typeface="Arial" panose="020B0604020202020204" pitchFamily="34" charset="0"/>
                <a:cs typeface="Arial" panose="020B0604020202020204" pitchFamily="34" charset="0"/>
              </a:rPr>
              <a:t>Collect </a:t>
            </a:r>
            <a:r>
              <a:rPr lang="en-US" sz="1600" i="1" dirty="0">
                <a:latin typeface="Arial" panose="020B0604020202020204" pitchFamily="34" charset="0"/>
                <a:cs typeface="Arial" panose="020B0604020202020204" pitchFamily="34" charset="0"/>
              </a:rPr>
              <a:t>R&lt;N </a:t>
            </a:r>
            <a:r>
              <a:rPr lang="en-US" sz="1600" dirty="0">
                <a:latin typeface="Arial" panose="020B0604020202020204" pitchFamily="34" charset="0"/>
                <a:cs typeface="Arial" panose="020B0604020202020204" pitchFamily="34" charset="0"/>
              </a:rPr>
              <a:t>PDF measurements</a:t>
            </a:r>
            <a:endParaRPr lang="en-US" sz="1600" i="1" dirty="0">
              <a:latin typeface="Arial" panose="020B0604020202020204" pitchFamily="34" charset="0"/>
              <a:cs typeface="Arial" panose="020B0604020202020204" pitchFamily="34" charset="0"/>
            </a:endParaRPr>
          </a:p>
          <a:p>
            <a:pPr>
              <a:lnSpc>
                <a:spcPct val="80000"/>
              </a:lnSpc>
              <a:spcAft>
                <a:spcPts val="450"/>
              </a:spcAft>
            </a:pPr>
            <a:endParaRPr lang="en-US" sz="1600" dirty="0">
              <a:latin typeface="Arial" panose="020B0604020202020204" pitchFamily="34" charset="0"/>
              <a:cs typeface="Arial" panose="020B0604020202020204" pitchFamily="34" charset="0"/>
            </a:endParaRPr>
          </a:p>
          <a:p>
            <a:pPr marL="0" indent="0">
              <a:lnSpc>
                <a:spcPct val="80000"/>
              </a:lnSpc>
              <a:spcAft>
                <a:spcPts val="450"/>
              </a:spcAft>
              <a:buFont typeface="Arial" panose="020B0604020202020204" pitchFamily="34" charset="0"/>
              <a:buNone/>
            </a:pPr>
            <a:endParaRPr lang="en-US" sz="1600" dirty="0">
              <a:solidFill>
                <a:srgbClr val="C10500"/>
              </a:solidFill>
              <a:latin typeface="Arial" panose="020B0604020202020204" pitchFamily="34" charset="0"/>
              <a:cs typeface="Arial" panose="020B0604020202020204" pitchFamily="34" charset="0"/>
            </a:endParaRPr>
          </a:p>
          <a:p>
            <a:pPr lvl="1">
              <a:lnSpc>
                <a:spcPct val="80000"/>
              </a:lnSpc>
              <a:spcAft>
                <a:spcPts val="450"/>
              </a:spcAft>
            </a:pPr>
            <a:endParaRPr lang="en-US" sz="1400"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a:lnSpc>
                <a:spcPct val="80000"/>
              </a:lnSpc>
              <a:spcAft>
                <a:spcPts val="450"/>
              </a:spcAft>
            </a:pPr>
            <a:endParaRPr lang="en-US" sz="500" dirty="0">
              <a:latin typeface="Arial" panose="020B0604020202020204" pitchFamily="34" charset="0"/>
              <a:cs typeface="Arial" panose="020B0604020202020204" pitchFamily="34" charset="0"/>
            </a:endParaRPr>
          </a:p>
          <a:p>
            <a:pPr>
              <a:lnSpc>
                <a:spcPct val="80000"/>
              </a:lnSpc>
              <a:spcAft>
                <a:spcPts val="450"/>
              </a:spcAft>
            </a:pPr>
            <a:r>
              <a:rPr lang="en-US" sz="1600" dirty="0">
                <a:latin typeface="Arial" panose="020B0604020202020204" pitchFamily="34" charset="0"/>
                <a:cs typeface="Arial" panose="020B0604020202020204" pitchFamily="34" charset="0"/>
              </a:rPr>
              <a:t>Example: Polynomial basis</a:t>
            </a:r>
          </a:p>
          <a:p>
            <a:pPr>
              <a:lnSpc>
                <a:spcPct val="80000"/>
              </a:lnSpc>
              <a:spcAft>
                <a:spcPts val="450"/>
              </a:spcAft>
            </a:pPr>
            <a:r>
              <a:rPr lang="en-US" sz="1600" dirty="0">
                <a:latin typeface="Arial" panose="020B0604020202020204" pitchFamily="34" charset="0"/>
                <a:cs typeface="Arial" panose="020B0604020202020204" pitchFamily="34" charset="0"/>
              </a:rPr>
              <a:t>Group sparsity – Additional information</a:t>
            </a:r>
          </a:p>
          <a:p>
            <a:pPr>
              <a:lnSpc>
                <a:spcPct val="80000"/>
              </a:lnSpc>
              <a:spcAft>
                <a:spcPts val="450"/>
              </a:spcAft>
            </a:pPr>
            <a:r>
              <a:rPr lang="en-US" sz="1600" dirty="0" err="1">
                <a:latin typeface="Arial" panose="020B0604020202020204" pitchFamily="34" charset="0"/>
                <a:cs typeface="Arial" panose="020B0604020202020204" pitchFamily="34" charset="0"/>
              </a:rPr>
              <a:t>Struct</a:t>
            </a:r>
            <a:r>
              <a:rPr lang="en-US" sz="1600" dirty="0">
                <a:latin typeface="Arial" panose="020B0604020202020204" pitchFamily="34" charset="0"/>
                <a:cs typeface="Arial" panose="020B0604020202020204" pitchFamily="34" charset="0"/>
              </a:rPr>
              <a:t>-OMP: greedy approach</a:t>
            </a:r>
          </a:p>
          <a:p>
            <a:pPr marL="0" indent="0">
              <a:lnSpc>
                <a:spcPct val="80000"/>
              </a:lnSpc>
              <a:spcAft>
                <a:spcPts val="450"/>
              </a:spcAft>
              <a:buNone/>
            </a:pPr>
            <a:endParaRPr lang="en-US"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882261"/>
            <a:ext cx="2648691" cy="307230"/>
          </a:xfrm>
          <a:prstGeom prst="rect">
            <a:avLst/>
          </a:prstGeom>
        </p:spPr>
      </p:pic>
      <p:cxnSp>
        <p:nvCxnSpPr>
          <p:cNvPr id="22" name="Straight Arrow Connector 21"/>
          <p:cNvCxnSpPr/>
          <p:nvPr/>
        </p:nvCxnSpPr>
        <p:spPr>
          <a:xfrm>
            <a:off x="742950" y="2217459"/>
            <a:ext cx="0" cy="7905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905000" y="1832992"/>
            <a:ext cx="342900" cy="363166"/>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2057400" y="2224126"/>
            <a:ext cx="0" cy="52342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2900" y="3009900"/>
            <a:ext cx="2051394" cy="584775"/>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R</a:t>
            </a:r>
            <a:r>
              <a:rPr lang="en-US" sz="1600" dirty="0">
                <a:latin typeface="Arial" panose="020B0604020202020204" pitchFamily="34" charset="0"/>
                <a:cs typeface="Arial" panose="020B0604020202020204" pitchFamily="34" charset="0"/>
              </a:rPr>
              <a:t>-length measurement vector</a:t>
            </a:r>
            <a:endParaRPr lang="en-GB" sz="1600" dirty="0">
              <a:latin typeface="Arial" panose="020B0604020202020204" pitchFamily="34" charset="0"/>
              <a:cs typeface="Arial" panose="020B0604020202020204" pitchFamily="34" charset="0"/>
            </a:endParaRPr>
          </a:p>
        </p:txBody>
      </p:sp>
      <p:sp>
        <p:nvSpPr>
          <p:cNvPr id="27" name="TextBox 26"/>
          <p:cNvSpPr txBox="1"/>
          <p:nvPr/>
        </p:nvSpPr>
        <p:spPr>
          <a:xfrm>
            <a:off x="1676400" y="2747546"/>
            <a:ext cx="3474974"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Compressive sampling matrix</a:t>
            </a:r>
            <a:endParaRPr lang="en-GB" sz="1600" dirty="0">
              <a:latin typeface="Arial" panose="020B0604020202020204" pitchFamily="34" charset="0"/>
              <a:cs typeface="Arial" panose="020B0604020202020204" pitchFamily="34" charset="0"/>
            </a:endParaRPr>
          </a:p>
        </p:txBody>
      </p:sp>
      <p:cxnSp>
        <p:nvCxnSpPr>
          <p:cNvPr id="28" name="Straight Arrow Connector 27"/>
          <p:cNvCxnSpPr/>
          <p:nvPr/>
        </p:nvCxnSpPr>
        <p:spPr>
          <a:xfrm>
            <a:off x="3962400" y="2019300"/>
            <a:ext cx="457200" cy="0"/>
          </a:xfrm>
          <a:prstGeom prst="straightConnector1">
            <a:avLst/>
          </a:prstGeom>
          <a:ln w="19050" cmpd="dbl">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3506" y="1818273"/>
            <a:ext cx="1156294" cy="371218"/>
          </a:xfrm>
          <a:prstGeom prst="rect">
            <a:avLst/>
          </a:prstGeom>
        </p:spPr>
      </p:pic>
      <p:sp>
        <p:nvSpPr>
          <p:cNvPr id="29" name="Oval 28"/>
          <p:cNvSpPr/>
          <p:nvPr/>
        </p:nvSpPr>
        <p:spPr>
          <a:xfrm>
            <a:off x="5772150" y="1820294"/>
            <a:ext cx="304800" cy="320874"/>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5924550" y="2153866"/>
            <a:ext cx="0" cy="51560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372100" y="2669475"/>
            <a:ext cx="1676400"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Sparsest vector</a:t>
            </a:r>
            <a:endParaRPr lang="en-GB" sz="1600" dirty="0">
              <a:latin typeface="Arial" panose="020B0604020202020204" pitchFamily="34" charset="0"/>
              <a:cs typeface="Arial" panose="020B0604020202020204" pitchFamily="34" charset="0"/>
            </a:endParaRPr>
          </a:p>
        </p:txBody>
      </p:sp>
      <p:sp>
        <p:nvSpPr>
          <p:cNvPr id="11" name="Rectangle 10"/>
          <p:cNvSpPr/>
          <p:nvPr/>
        </p:nvSpPr>
        <p:spPr>
          <a:xfrm>
            <a:off x="4762500" y="1676400"/>
            <a:ext cx="2247900" cy="1371600"/>
          </a:xfrm>
          <a:prstGeom prst="rect">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076892" y="1895520"/>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p:nvPr/>
        </p:nvCxnSpPr>
        <p:spPr>
          <a:xfrm>
            <a:off x="3219714" y="2196158"/>
            <a:ext cx="0" cy="289678"/>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899308" y="2458211"/>
            <a:ext cx="1482192"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 vector</a:t>
            </a:r>
            <a:endParaRPr lang="en-GB" sz="1600" dirty="0">
              <a:latin typeface="Arial" panose="020B0604020202020204" pitchFamily="34" charset="0"/>
              <a:cs typeface="Arial" panose="020B0604020202020204" pitchFamily="34" charset="0"/>
            </a:endParaRPr>
          </a:p>
        </p:txBody>
      </p:sp>
      <p:sp>
        <p:nvSpPr>
          <p:cNvPr id="60" name="Oval 59"/>
          <p:cNvSpPr/>
          <p:nvPr/>
        </p:nvSpPr>
        <p:spPr>
          <a:xfrm>
            <a:off x="605261" y="1920566"/>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683" y="1545703"/>
            <a:ext cx="609020" cy="2403686"/>
          </a:xfrm>
          <a:prstGeom prst="rect">
            <a:avLst/>
          </a:prstGeom>
        </p:spPr>
      </p:pic>
      <p:sp>
        <p:nvSpPr>
          <p:cNvPr id="8" name="Slide Number Placeholder 7"/>
          <p:cNvSpPr>
            <a:spLocks noGrp="1"/>
          </p:cNvSpPr>
          <p:nvPr>
            <p:ph type="sldNum" sz="quarter" idx="12"/>
          </p:nvPr>
        </p:nvSpPr>
        <p:spPr/>
        <p:txBody>
          <a:bodyPr/>
          <a:lstStyle/>
          <a:p>
            <a:fld id="{1C58BFC6-25B7-4DC8-8DA3-1472B5D5A4A3}" type="slidenum">
              <a:rPr lang="en-US" smtClean="0"/>
              <a:t>37</a:t>
            </a:fld>
            <a:endParaRPr lang="en-US" dirty="0"/>
          </a:p>
        </p:txBody>
      </p:sp>
      <p:sp>
        <p:nvSpPr>
          <p:cNvPr id="32" name="Rectangle 31"/>
          <p:cNvSpPr/>
          <p:nvPr/>
        </p:nvSpPr>
        <p:spPr>
          <a:xfrm>
            <a:off x="6115050" y="5514124"/>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srcRect/>
          <a:stretch/>
        </p:blipFill>
        <p:spPr>
          <a:xfrm>
            <a:off x="4469707" y="3282478"/>
            <a:ext cx="3088653" cy="2488222"/>
          </a:xfrm>
          <a:prstGeom prst="rect">
            <a:avLst/>
          </a:prstGeom>
        </p:spPr>
      </p:pic>
      <p:sp>
        <p:nvSpPr>
          <p:cNvPr id="35" name="TextBox 34">
            <a:extLst>
              <a:ext uri="{FF2B5EF4-FFF2-40B4-BE49-F238E27FC236}">
                <a16:creationId xmlns:a16="http://schemas.microsoft.com/office/drawing/2014/main" id="{D89CD121-210D-4A7E-ACB7-31365E3F9518}"/>
              </a:ext>
            </a:extLst>
          </p:cNvPr>
          <p:cNvSpPr txBox="1"/>
          <p:nvPr/>
        </p:nvSpPr>
        <p:spPr>
          <a:xfrm>
            <a:off x="432144" y="5105400"/>
            <a:ext cx="39243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Petromichelakis, Kougioumtzoglou (2018), </a:t>
            </a:r>
            <a:r>
              <a:rPr lang="en-US" i="1" dirty="0"/>
              <a:t>MSSP</a:t>
            </a:r>
          </a:p>
        </p:txBody>
      </p:sp>
      <p:sp>
        <p:nvSpPr>
          <p:cNvPr id="33" name="TextBox 32">
            <a:extLst>
              <a:ext uri="{FF2B5EF4-FFF2-40B4-BE49-F238E27FC236}">
                <a16:creationId xmlns:a16="http://schemas.microsoft.com/office/drawing/2014/main" id="{D844640C-0C2B-4D12-8586-967451699C07}"/>
              </a:ext>
            </a:extLst>
          </p:cNvPr>
          <p:cNvSpPr txBox="1"/>
          <p:nvPr/>
        </p:nvSpPr>
        <p:spPr>
          <a:xfrm rot="-5400000">
            <a:off x="3948500" y="4204900"/>
            <a:ext cx="1066800" cy="276999"/>
          </a:xfrm>
          <a:prstGeom prst="rect">
            <a:avLst/>
          </a:prstGeom>
          <a:solidFill>
            <a:schemeClr val="bg1"/>
          </a:solidFill>
        </p:spPr>
        <p:txBody>
          <a:bodyPr wrap="square" rtlCol="0">
            <a:spAutoFit/>
          </a:bodyPr>
          <a:lstStyle/>
          <a:p>
            <a:pPr defTabSz="457200" fontAlgn="auto">
              <a:lnSpc>
                <a:spcPct val="100000"/>
              </a:lnSpc>
              <a:spcBef>
                <a:spcPts val="0"/>
              </a:spcBef>
              <a:spcAft>
                <a:spcPts val="0"/>
              </a:spcAft>
            </a:pPr>
            <a:r>
              <a:rPr lang="en-US" sz="1200" dirty="0">
                <a:latin typeface="Arial" panose="020B0604020202020204" pitchFamily="34" charset="0"/>
                <a:cs typeface="Arial" panose="020B0604020202020204" pitchFamily="34" charset="0"/>
              </a:rPr>
              <a:t>Avg error</a:t>
            </a:r>
            <a:endParaRPr lang="en-GB" sz="12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64F6C62C-BB9E-4090-9802-C5B7D642B7DC}"/>
              </a:ext>
            </a:extLst>
          </p:cNvPr>
          <p:cNvSpPr txBox="1"/>
          <p:nvPr/>
        </p:nvSpPr>
        <p:spPr>
          <a:xfrm>
            <a:off x="5638800" y="5564888"/>
            <a:ext cx="1066800" cy="276999"/>
          </a:xfrm>
          <a:prstGeom prst="rect">
            <a:avLst/>
          </a:prstGeom>
          <a:solidFill>
            <a:schemeClr val="bg1"/>
          </a:solidFill>
        </p:spPr>
        <p:txBody>
          <a:bodyPr wrap="square" rtlCol="0">
            <a:spAutoFit/>
          </a:bodyPr>
          <a:lstStyle/>
          <a:p>
            <a:pPr defTabSz="457200" fontAlgn="auto">
              <a:lnSpc>
                <a:spcPct val="100000"/>
              </a:lnSpc>
              <a:spcBef>
                <a:spcPts val="0"/>
              </a:spcBef>
              <a:spcAft>
                <a:spcPts val="0"/>
              </a:spcAft>
            </a:pPr>
            <a:r>
              <a:rPr lang="en-US" sz="1200" dirty="0">
                <a:latin typeface="Arial" panose="020B0604020202020204" pitchFamily="34" charset="0"/>
                <a:cs typeface="Arial" panose="020B0604020202020204" pitchFamily="34" charset="0"/>
              </a:rPr>
              <a:t>R/N</a:t>
            </a:r>
            <a:endParaRPr lang="en-GB" sz="12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AB876E3A-D215-47A2-8474-65146D139ED0}"/>
              </a:ext>
            </a:extLst>
          </p:cNvPr>
          <p:cNvSpPr/>
          <p:nvPr/>
        </p:nvSpPr>
        <p:spPr>
          <a:xfrm>
            <a:off x="1295400" y="1485900"/>
            <a:ext cx="457200" cy="30723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E881DA2-1EF0-457A-AE24-A363E528BFEE}"/>
              </a:ext>
            </a:extLst>
          </p:cNvPr>
          <p:cNvSpPr/>
          <p:nvPr/>
        </p:nvSpPr>
        <p:spPr>
          <a:xfrm>
            <a:off x="5257800" y="5465567"/>
            <a:ext cx="261938" cy="287533"/>
          </a:xfrm>
          <a:prstGeom prst="ellipse">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34B899F-FFC8-4586-B0A3-DA72AFF5D02F}"/>
              </a:ext>
            </a:extLst>
          </p:cNvPr>
          <p:cNvSpPr/>
          <p:nvPr/>
        </p:nvSpPr>
        <p:spPr>
          <a:xfrm>
            <a:off x="6972300" y="5465567"/>
            <a:ext cx="261938" cy="287533"/>
          </a:xfrm>
          <a:prstGeom prst="ellipse">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6362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1366"/>
          <a:stretch/>
        </p:blipFill>
        <p:spPr>
          <a:xfrm>
            <a:off x="4372520" y="4170421"/>
            <a:ext cx="3590380" cy="1936407"/>
          </a:xfrm>
          <a:prstGeom prst="rect">
            <a:avLst/>
          </a:prstGeom>
        </p:spPr>
      </p:pic>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Efficiency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0" name="Rectangle 2"/>
          <p:cNvSpPr txBox="1">
            <a:spLocks noChangeArrowheads="1"/>
          </p:cNvSpPr>
          <p:nvPr/>
        </p:nvSpPr>
        <p:spPr>
          <a:xfrm>
            <a:off x="304800" y="1104900"/>
            <a:ext cx="8531186" cy="4495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Sparse representations and compressive sampling  </a:t>
            </a:r>
          </a:p>
          <a:p>
            <a:pPr>
              <a:lnSpc>
                <a:spcPct val="80000"/>
              </a:lnSpc>
              <a:spcAft>
                <a:spcPts val="450"/>
              </a:spcAft>
            </a:pPr>
            <a:r>
              <a:rPr lang="en-US" sz="1600" dirty="0">
                <a:latin typeface="Arial" panose="020B0604020202020204" pitchFamily="34" charset="0"/>
                <a:cs typeface="Arial" panose="020B0604020202020204" pitchFamily="34" charset="0"/>
              </a:rPr>
              <a:t>Collect </a:t>
            </a:r>
            <a:r>
              <a:rPr lang="en-US" sz="1600" i="1" dirty="0">
                <a:latin typeface="Arial" panose="020B0604020202020204" pitchFamily="34" charset="0"/>
                <a:cs typeface="Arial" panose="020B0604020202020204" pitchFamily="34" charset="0"/>
              </a:rPr>
              <a:t>R&lt;N </a:t>
            </a:r>
            <a:r>
              <a:rPr lang="en-US" sz="1600" dirty="0">
                <a:latin typeface="Arial" panose="020B0604020202020204" pitchFamily="34" charset="0"/>
                <a:cs typeface="Arial" panose="020B0604020202020204" pitchFamily="34" charset="0"/>
              </a:rPr>
              <a:t>PDF measurements</a:t>
            </a:r>
            <a:endParaRPr lang="en-US" sz="1600" i="1" dirty="0">
              <a:latin typeface="Arial" panose="020B0604020202020204" pitchFamily="34" charset="0"/>
              <a:cs typeface="Arial" panose="020B0604020202020204" pitchFamily="34" charset="0"/>
            </a:endParaRPr>
          </a:p>
          <a:p>
            <a:pPr>
              <a:lnSpc>
                <a:spcPct val="80000"/>
              </a:lnSpc>
              <a:spcAft>
                <a:spcPts val="450"/>
              </a:spcAft>
            </a:pPr>
            <a:endParaRPr lang="en-US" sz="1600" dirty="0">
              <a:latin typeface="Arial" panose="020B0604020202020204" pitchFamily="34" charset="0"/>
              <a:cs typeface="Arial" panose="020B0604020202020204" pitchFamily="34" charset="0"/>
            </a:endParaRPr>
          </a:p>
          <a:p>
            <a:pPr marL="0" indent="0">
              <a:lnSpc>
                <a:spcPct val="80000"/>
              </a:lnSpc>
              <a:spcAft>
                <a:spcPts val="450"/>
              </a:spcAft>
              <a:buFont typeface="Arial" panose="020B0604020202020204" pitchFamily="34" charset="0"/>
              <a:buNone/>
            </a:pPr>
            <a:endParaRPr lang="en-US" sz="1600" dirty="0">
              <a:solidFill>
                <a:srgbClr val="C10500"/>
              </a:solidFill>
              <a:latin typeface="Arial" panose="020B0604020202020204" pitchFamily="34" charset="0"/>
              <a:cs typeface="Arial" panose="020B0604020202020204" pitchFamily="34" charset="0"/>
            </a:endParaRPr>
          </a:p>
          <a:p>
            <a:pPr lvl="1">
              <a:lnSpc>
                <a:spcPct val="80000"/>
              </a:lnSpc>
              <a:spcAft>
                <a:spcPts val="450"/>
              </a:spcAft>
            </a:pPr>
            <a:endParaRPr lang="en-US" sz="1400"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lvl="1">
              <a:lnSpc>
                <a:spcPct val="80000"/>
              </a:lnSpc>
              <a:spcAft>
                <a:spcPts val="450"/>
              </a:spcAft>
            </a:pPr>
            <a:endParaRPr lang="en-US" sz="1400" b="1" dirty="0">
              <a:latin typeface="Arial" panose="020B0604020202020204" pitchFamily="34" charset="0"/>
              <a:cs typeface="Arial" panose="020B0604020202020204" pitchFamily="34" charset="0"/>
            </a:endParaRPr>
          </a:p>
          <a:p>
            <a:pPr>
              <a:lnSpc>
                <a:spcPct val="80000"/>
              </a:lnSpc>
              <a:spcAft>
                <a:spcPts val="450"/>
              </a:spcAft>
            </a:pPr>
            <a:endParaRPr lang="en-US" sz="500" dirty="0">
              <a:latin typeface="Arial" panose="020B0604020202020204" pitchFamily="34" charset="0"/>
              <a:cs typeface="Arial" panose="020B0604020202020204" pitchFamily="34" charset="0"/>
            </a:endParaRPr>
          </a:p>
          <a:p>
            <a:pPr>
              <a:lnSpc>
                <a:spcPct val="80000"/>
              </a:lnSpc>
              <a:spcAft>
                <a:spcPts val="450"/>
              </a:spcAft>
            </a:pPr>
            <a:r>
              <a:rPr lang="en-US" sz="1600" dirty="0">
                <a:latin typeface="Arial" panose="020B0604020202020204" pitchFamily="34" charset="0"/>
                <a:cs typeface="Arial" panose="020B0604020202020204" pitchFamily="34" charset="0"/>
              </a:rPr>
              <a:t>Example: Polynomial basis</a:t>
            </a:r>
          </a:p>
          <a:p>
            <a:pPr>
              <a:lnSpc>
                <a:spcPct val="80000"/>
              </a:lnSpc>
              <a:spcAft>
                <a:spcPts val="450"/>
              </a:spcAft>
            </a:pPr>
            <a:r>
              <a:rPr lang="en-US" sz="1600" dirty="0">
                <a:latin typeface="Arial" panose="020B0604020202020204" pitchFamily="34" charset="0"/>
                <a:cs typeface="Arial" panose="020B0604020202020204" pitchFamily="34" charset="0"/>
              </a:rPr>
              <a:t>Group sparsity – Additional information</a:t>
            </a:r>
          </a:p>
          <a:p>
            <a:pPr>
              <a:lnSpc>
                <a:spcPct val="80000"/>
              </a:lnSpc>
              <a:spcAft>
                <a:spcPts val="450"/>
              </a:spcAft>
            </a:pPr>
            <a:r>
              <a:rPr lang="en-US" sz="1600" dirty="0">
                <a:latin typeface="Arial" panose="020B0604020202020204" pitchFamily="34" charset="0"/>
                <a:cs typeface="Arial" panose="020B0604020202020204" pitchFamily="34" charset="0"/>
              </a:rPr>
              <a:t>Struct-OMP: greedy approach</a:t>
            </a:r>
          </a:p>
          <a:p>
            <a:pPr>
              <a:lnSpc>
                <a:spcPct val="80000"/>
              </a:lnSpc>
              <a:spcAft>
                <a:spcPts val="450"/>
              </a:spcAft>
            </a:pPr>
            <a:r>
              <a:rPr lang="en-GB" sz="1600" b="1" i="1" dirty="0">
                <a:solidFill>
                  <a:srgbClr val="C00000"/>
                </a:solidFill>
                <a:latin typeface="Arial" panose="020B0604020202020204" pitchFamily="34" charset="0"/>
                <a:cs typeface="Arial" panose="020B0604020202020204" pitchFamily="34" charset="0"/>
              </a:rPr>
              <a:t>Used only 30% of data!</a:t>
            </a:r>
          </a:p>
          <a:p>
            <a:pPr>
              <a:lnSpc>
                <a:spcPct val="80000"/>
              </a:lnSpc>
              <a:spcAft>
                <a:spcPts val="450"/>
              </a:spcAft>
            </a:pPr>
            <a:endParaRPr lang="en-US" sz="1600" dirty="0">
              <a:latin typeface="Arial" panose="020B0604020202020204" pitchFamily="34" charset="0"/>
              <a:cs typeface="Arial" panose="020B0604020202020204" pitchFamily="34" charset="0"/>
            </a:endParaRPr>
          </a:p>
          <a:p>
            <a:pPr>
              <a:lnSpc>
                <a:spcPct val="80000"/>
              </a:lnSpc>
              <a:spcAft>
                <a:spcPts val="450"/>
              </a:spcAft>
            </a:pPr>
            <a:endParaRPr lang="en-US"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US"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1882261"/>
            <a:ext cx="2648691" cy="307230"/>
          </a:xfrm>
          <a:prstGeom prst="rect">
            <a:avLst/>
          </a:prstGeom>
        </p:spPr>
      </p:pic>
      <p:cxnSp>
        <p:nvCxnSpPr>
          <p:cNvPr id="22" name="Straight Arrow Connector 21"/>
          <p:cNvCxnSpPr/>
          <p:nvPr/>
        </p:nvCxnSpPr>
        <p:spPr>
          <a:xfrm>
            <a:off x="742950" y="2217459"/>
            <a:ext cx="0" cy="7905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905000" y="1832992"/>
            <a:ext cx="342900" cy="363166"/>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2057400" y="2224126"/>
            <a:ext cx="0" cy="52342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2900" y="3009900"/>
            <a:ext cx="2051394" cy="584775"/>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R</a:t>
            </a:r>
            <a:r>
              <a:rPr lang="en-US" sz="1600" dirty="0">
                <a:latin typeface="Arial" panose="020B0604020202020204" pitchFamily="34" charset="0"/>
                <a:cs typeface="Arial" panose="020B0604020202020204" pitchFamily="34" charset="0"/>
              </a:rPr>
              <a:t>-length measurement vector</a:t>
            </a:r>
            <a:endParaRPr lang="en-GB" sz="1600" dirty="0">
              <a:latin typeface="Arial" panose="020B0604020202020204" pitchFamily="34" charset="0"/>
              <a:cs typeface="Arial" panose="020B0604020202020204" pitchFamily="34" charset="0"/>
            </a:endParaRPr>
          </a:p>
        </p:txBody>
      </p:sp>
      <p:sp>
        <p:nvSpPr>
          <p:cNvPr id="27" name="TextBox 26"/>
          <p:cNvSpPr txBox="1"/>
          <p:nvPr/>
        </p:nvSpPr>
        <p:spPr>
          <a:xfrm>
            <a:off x="1676400" y="2747546"/>
            <a:ext cx="3474974"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Compressive sampling matrix</a:t>
            </a:r>
            <a:endParaRPr lang="en-GB" sz="1600" dirty="0">
              <a:latin typeface="Arial" panose="020B0604020202020204" pitchFamily="34" charset="0"/>
              <a:cs typeface="Arial" panose="020B0604020202020204" pitchFamily="34" charset="0"/>
            </a:endParaRPr>
          </a:p>
        </p:txBody>
      </p:sp>
      <p:cxnSp>
        <p:nvCxnSpPr>
          <p:cNvPr id="28" name="Straight Arrow Connector 27"/>
          <p:cNvCxnSpPr/>
          <p:nvPr/>
        </p:nvCxnSpPr>
        <p:spPr>
          <a:xfrm>
            <a:off x="3962400" y="2019300"/>
            <a:ext cx="457200" cy="0"/>
          </a:xfrm>
          <a:prstGeom prst="straightConnector1">
            <a:avLst/>
          </a:prstGeom>
          <a:ln w="19050" cmpd="dbl">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3506" y="1818273"/>
            <a:ext cx="1156294" cy="371218"/>
          </a:xfrm>
          <a:prstGeom prst="rect">
            <a:avLst/>
          </a:prstGeom>
        </p:spPr>
      </p:pic>
      <p:sp>
        <p:nvSpPr>
          <p:cNvPr id="29" name="Oval 28"/>
          <p:cNvSpPr/>
          <p:nvPr/>
        </p:nvSpPr>
        <p:spPr>
          <a:xfrm>
            <a:off x="5772150" y="1820294"/>
            <a:ext cx="304800" cy="320874"/>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5924550" y="2153866"/>
            <a:ext cx="0" cy="51560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372100" y="2669475"/>
            <a:ext cx="1676400"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Sparsest vector</a:t>
            </a:r>
            <a:endParaRPr lang="en-GB" sz="1600" dirty="0">
              <a:latin typeface="Arial" panose="020B0604020202020204" pitchFamily="34" charset="0"/>
              <a:cs typeface="Arial" panose="020B0604020202020204" pitchFamily="34" charset="0"/>
            </a:endParaRPr>
          </a:p>
        </p:txBody>
      </p:sp>
      <p:sp>
        <p:nvSpPr>
          <p:cNvPr id="11" name="Rectangle 10"/>
          <p:cNvSpPr/>
          <p:nvPr/>
        </p:nvSpPr>
        <p:spPr>
          <a:xfrm>
            <a:off x="4762500" y="1676400"/>
            <a:ext cx="2247900" cy="1371600"/>
          </a:xfrm>
          <a:prstGeom prst="rect">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076892" y="1895520"/>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p:nvPr/>
        </p:nvCxnSpPr>
        <p:spPr>
          <a:xfrm>
            <a:off x="3219714" y="2196158"/>
            <a:ext cx="0" cy="289678"/>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899308" y="2458211"/>
            <a:ext cx="1482192"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dirty="0">
                <a:latin typeface="Arial" panose="020B0604020202020204" pitchFamily="34" charset="0"/>
                <a:cs typeface="Arial" panose="020B0604020202020204" pitchFamily="34" charset="0"/>
              </a:rPr>
              <a:t>Sparse vector</a:t>
            </a:r>
            <a:endParaRPr lang="en-GB" sz="1600" dirty="0">
              <a:latin typeface="Arial" panose="020B0604020202020204" pitchFamily="34" charset="0"/>
              <a:cs typeface="Arial" panose="020B0604020202020204" pitchFamily="34" charset="0"/>
            </a:endParaRPr>
          </a:p>
        </p:txBody>
      </p:sp>
      <p:sp>
        <p:nvSpPr>
          <p:cNvPr id="60" name="Oval 59"/>
          <p:cNvSpPr/>
          <p:nvPr/>
        </p:nvSpPr>
        <p:spPr>
          <a:xfrm>
            <a:off x="605261" y="1920566"/>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8683" y="1545703"/>
            <a:ext cx="609020" cy="2403686"/>
          </a:xfrm>
          <a:prstGeom prst="rect">
            <a:avLst/>
          </a:prstGeom>
        </p:spPr>
      </p:pic>
      <p:sp>
        <p:nvSpPr>
          <p:cNvPr id="8" name="Slide Number Placeholder 7"/>
          <p:cNvSpPr>
            <a:spLocks noGrp="1"/>
          </p:cNvSpPr>
          <p:nvPr>
            <p:ph type="sldNum" sz="quarter" idx="12"/>
          </p:nvPr>
        </p:nvSpPr>
        <p:spPr/>
        <p:txBody>
          <a:bodyPr/>
          <a:lstStyle/>
          <a:p>
            <a:fld id="{1C58BFC6-25B7-4DC8-8DA3-1472B5D5A4A3}" type="slidenum">
              <a:rPr lang="en-US" smtClean="0"/>
              <a:t>38</a:t>
            </a:fld>
            <a:endParaRPr lang="en-US" dirty="0"/>
          </a:p>
        </p:txBody>
      </p:sp>
      <p:sp>
        <p:nvSpPr>
          <p:cNvPr id="32" name="Rectangle 31"/>
          <p:cNvSpPr/>
          <p:nvPr/>
        </p:nvSpPr>
        <p:spPr>
          <a:xfrm>
            <a:off x="6115050" y="5514124"/>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89CD121-210D-4A7E-ACB7-31365E3F9518}"/>
              </a:ext>
            </a:extLst>
          </p:cNvPr>
          <p:cNvSpPr txBox="1"/>
          <p:nvPr/>
        </p:nvSpPr>
        <p:spPr>
          <a:xfrm>
            <a:off x="432144" y="5368870"/>
            <a:ext cx="39243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Petromichelakis, Kougioumtzoglou (2018), </a:t>
            </a:r>
            <a:r>
              <a:rPr lang="en-US" i="1" dirty="0"/>
              <a:t>MSSP</a:t>
            </a:r>
          </a:p>
        </p:txBody>
      </p:sp>
      <p:sp>
        <p:nvSpPr>
          <p:cNvPr id="33" name="Rectangle 2"/>
          <p:cNvSpPr txBox="1">
            <a:spLocks noChangeArrowheads="1"/>
          </p:cNvSpPr>
          <p:nvPr/>
        </p:nvSpPr>
        <p:spPr>
          <a:xfrm>
            <a:off x="4400549" y="2362200"/>
            <a:ext cx="4591033" cy="2061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ctr">
              <a:lnSpc>
                <a:spcPct val="80000"/>
              </a:lnSpc>
              <a:spcAft>
                <a:spcPts val="450"/>
              </a:spcAft>
              <a:buFont typeface="Arial" panose="020B0604020202020204" pitchFamily="34" charset="0"/>
              <a:buNone/>
            </a:pPr>
            <a:r>
              <a:rPr lang="en-US" sz="1900" b="1" dirty="0">
                <a:solidFill>
                  <a:srgbClr val="2B284D"/>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600" b="1" u="sng" dirty="0">
                <a:latin typeface="Arial" panose="020B0604020202020204" pitchFamily="34" charset="0"/>
                <a:cs typeface="Arial" panose="020B0604020202020204" pitchFamily="34" charset="0"/>
              </a:rPr>
              <a:t> </a:t>
            </a:r>
          </a:p>
          <a:p>
            <a:pPr marL="0" indent="0">
              <a:buNone/>
            </a:pPr>
            <a:r>
              <a:rPr lang="en-GB" sz="1600" b="1" i="1" u="sng" dirty="0">
                <a:solidFill>
                  <a:prstClr val="black"/>
                </a:solidFill>
                <a:latin typeface="Arial" panose="020B0604020202020204" pitchFamily="34" charset="0"/>
                <a:cs typeface="Arial" panose="020B0604020202020204" pitchFamily="34" charset="0"/>
              </a:rPr>
              <a:t>Example</a:t>
            </a:r>
          </a:p>
          <a:p>
            <a:r>
              <a:rPr lang="en-GB" sz="1600" i="1" dirty="0">
                <a:solidFill>
                  <a:prstClr val="black"/>
                </a:solidFill>
                <a:latin typeface="Arial" panose="020B0604020202020204" pitchFamily="34" charset="0"/>
                <a:cs typeface="Arial" panose="020B0604020202020204" pitchFamily="34" charset="0"/>
              </a:rPr>
              <a:t>10-DOF nonlinear oscillator</a:t>
            </a:r>
          </a:p>
          <a:p>
            <a:r>
              <a:rPr lang="en-GB" sz="1600" i="1" dirty="0">
                <a:solidFill>
                  <a:prstClr val="black"/>
                </a:solidFill>
                <a:latin typeface="Arial" panose="020B0604020202020204" pitchFamily="34" charset="0"/>
                <a:cs typeface="Arial" panose="020B0604020202020204" pitchFamily="34" charset="0"/>
              </a:rPr>
              <a:t>Sampled the PDF at 3000 points (&lt; 1 hour)</a:t>
            </a: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1600" b="1" u="sng"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500" dirty="0">
              <a:latin typeface="Arial" panose="020B0604020202020204" pitchFamily="34" charset="0"/>
              <a:cs typeface="Arial" panose="020B0604020202020204" pitchFamily="34" charset="0"/>
            </a:endParaRPr>
          </a:p>
          <a:p>
            <a:pPr marL="457200" lvl="1" indent="0">
              <a:lnSpc>
                <a:spcPct val="80000"/>
              </a:lnSpc>
              <a:spcAft>
                <a:spcPts val="450"/>
              </a:spcAft>
              <a:buFont typeface="Arial" panose="020B0604020202020204" pitchFamily="34" charset="0"/>
              <a:buNone/>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Font typeface="Arial" panose="020B0604020202020204" pitchFamily="34" charse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4" name="TextBox 33"/>
          <p:cNvSpPr txBox="1"/>
          <p:nvPr/>
        </p:nvSpPr>
        <p:spPr>
          <a:xfrm>
            <a:off x="6972300" y="4661663"/>
            <a:ext cx="2597860" cy="276999"/>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200" b="1" dirty="0">
                <a:solidFill>
                  <a:srgbClr val="2B284D"/>
                </a:solidFill>
                <a:latin typeface="Arial" panose="020B0604020202020204" pitchFamily="34" charset="0"/>
                <a:cs typeface="Arial" panose="020B0604020202020204" pitchFamily="34" charset="0"/>
              </a:rPr>
              <a:t>MCS</a:t>
            </a:r>
          </a:p>
        </p:txBody>
      </p:sp>
      <p:cxnSp>
        <p:nvCxnSpPr>
          <p:cNvPr id="36" name="Straight Connector 35"/>
          <p:cNvCxnSpPr/>
          <p:nvPr/>
        </p:nvCxnSpPr>
        <p:spPr>
          <a:xfrm>
            <a:off x="7720078" y="4800600"/>
            <a:ext cx="287982" cy="0"/>
          </a:xfrm>
          <a:prstGeom prst="line">
            <a:avLst/>
          </a:prstGeom>
          <a:ln w="25400">
            <a:solidFill>
              <a:srgbClr val="2B284D"/>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7817560" y="4458410"/>
            <a:ext cx="75410" cy="75490"/>
          </a:xfrm>
          <a:prstGeom prst="ellipse">
            <a:avLst/>
          </a:prstGeom>
          <a:solidFill>
            <a:srgbClr val="2B284D"/>
          </a:solidFill>
          <a:ln>
            <a:solidFill>
              <a:srgbClr val="2B2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7246060" y="4364110"/>
            <a:ext cx="2597860" cy="276999"/>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200" b="1" dirty="0">
                <a:solidFill>
                  <a:srgbClr val="2B284D"/>
                </a:solidFill>
                <a:latin typeface="Arial" panose="020B0604020202020204" pitchFamily="34" charset="0"/>
                <a:cs typeface="Arial" panose="020B0604020202020204" pitchFamily="34" charset="0"/>
              </a:rPr>
              <a:t>Path integral</a:t>
            </a:r>
          </a:p>
        </p:txBody>
      </p:sp>
      <p:sp>
        <p:nvSpPr>
          <p:cNvPr id="40" name="Rectangle 39">
            <a:extLst>
              <a:ext uri="{FF2B5EF4-FFF2-40B4-BE49-F238E27FC236}">
                <a16:creationId xmlns:a16="http://schemas.microsoft.com/office/drawing/2014/main" id="{5745CB27-54C2-439D-9C70-78685B8FF706}"/>
              </a:ext>
            </a:extLst>
          </p:cNvPr>
          <p:cNvSpPr/>
          <p:nvPr/>
        </p:nvSpPr>
        <p:spPr>
          <a:xfrm>
            <a:off x="1295400" y="1485900"/>
            <a:ext cx="457200" cy="30723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6359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Diverse engineering mechanics &amp; dynamics systems</a:t>
            </a: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MOTIVATION: Stochasticity and complex system modeling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34" name="TextBox 33"/>
          <p:cNvSpPr txBox="1"/>
          <p:nvPr/>
        </p:nvSpPr>
        <p:spPr>
          <a:xfrm>
            <a:off x="517548" y="1714500"/>
            <a:ext cx="2597860" cy="323165"/>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500" i="1" dirty="0" err="1">
                <a:solidFill>
                  <a:srgbClr val="2B284D"/>
                </a:solidFill>
                <a:latin typeface="Arial" panose="020B0604020202020204" pitchFamily="34" charset="0"/>
                <a:cs typeface="Arial" panose="020B0604020202020204" pitchFamily="34" charset="0"/>
              </a:rPr>
              <a:t>Nanomechanical</a:t>
            </a:r>
            <a:r>
              <a:rPr lang="en-GB" sz="1500" i="1" dirty="0">
                <a:solidFill>
                  <a:srgbClr val="2B284D"/>
                </a:solidFill>
                <a:latin typeface="Arial" panose="020B0604020202020204" pitchFamily="34" charset="0"/>
                <a:cs typeface="Arial" panose="020B0604020202020204" pitchFamily="34" charset="0"/>
              </a:rPr>
              <a:t> systems </a:t>
            </a:r>
          </a:p>
        </p:txBody>
      </p:sp>
      <p:sp>
        <p:nvSpPr>
          <p:cNvPr id="35" name="TextBox 34"/>
          <p:cNvSpPr txBox="1"/>
          <p:nvPr/>
        </p:nvSpPr>
        <p:spPr>
          <a:xfrm>
            <a:off x="647700" y="3018502"/>
            <a:ext cx="2557916" cy="323165"/>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500" i="1" dirty="0">
                <a:solidFill>
                  <a:srgbClr val="2B284D"/>
                </a:solidFill>
                <a:latin typeface="Arial" panose="020B0604020202020204" pitchFamily="34" charset="0"/>
                <a:cs typeface="Arial" panose="020B0604020202020204" pitchFamily="34" charset="0"/>
              </a:rPr>
              <a:t>Vibratory energy harvesters </a:t>
            </a:r>
          </a:p>
        </p:txBody>
      </p:sp>
      <p:sp>
        <p:nvSpPr>
          <p:cNvPr id="36" name="TextBox 35"/>
          <p:cNvSpPr txBox="1"/>
          <p:nvPr/>
        </p:nvSpPr>
        <p:spPr>
          <a:xfrm>
            <a:off x="327923" y="4129716"/>
            <a:ext cx="3197469" cy="323165"/>
          </a:xfrm>
          <a:prstGeom prst="rect">
            <a:avLst/>
          </a:prstGeom>
          <a:noFill/>
        </p:spPr>
        <p:txBody>
          <a:bodyPr wrap="square" rtlCol="0">
            <a:spAutoFit/>
          </a:bodyPr>
          <a:lstStyle/>
          <a:p>
            <a:pPr algn="ctr" defTabSz="457200"/>
            <a:r>
              <a:rPr lang="en-GB" sz="1500" i="1" dirty="0">
                <a:solidFill>
                  <a:srgbClr val="2B284D"/>
                </a:solidFill>
                <a:latin typeface="Arial" panose="020B0604020202020204" pitchFamily="34" charset="0"/>
                <a:cs typeface="Arial" panose="020B0604020202020204" pitchFamily="34" charset="0"/>
              </a:rPr>
              <a:t>Civil infrastructure systems</a:t>
            </a:r>
          </a:p>
        </p:txBody>
      </p:sp>
      <p:pic>
        <p:nvPicPr>
          <p:cNvPr id="37" name="Picture 36"/>
          <p:cNvPicPr>
            <a:picLocks noChangeAspect="1"/>
          </p:cNvPicPr>
          <p:nvPr/>
        </p:nvPicPr>
        <p:blipFill>
          <a:blip r:embed="rId4"/>
          <a:srcRect/>
          <a:stretch/>
        </p:blipFill>
        <p:spPr>
          <a:xfrm>
            <a:off x="907203" y="2115626"/>
            <a:ext cx="1094068" cy="841320"/>
          </a:xfrm>
          <a:prstGeom prst="rect">
            <a:avLst/>
          </a:prstGeom>
        </p:spPr>
      </p:pic>
      <p:pic>
        <p:nvPicPr>
          <p:cNvPr id="38" name="Picture 37"/>
          <p:cNvPicPr>
            <a:picLocks noChangeAspect="1"/>
          </p:cNvPicPr>
          <p:nvPr/>
        </p:nvPicPr>
        <p:blipFill>
          <a:blip r:embed="rId5"/>
          <a:srcRect/>
          <a:stretch/>
        </p:blipFill>
        <p:spPr>
          <a:xfrm>
            <a:off x="1092086" y="3366222"/>
            <a:ext cx="834571" cy="772751"/>
          </a:xfrm>
          <a:prstGeom prst="rect">
            <a:avLst/>
          </a:prstGeom>
        </p:spPr>
      </p:pic>
      <p:pic>
        <p:nvPicPr>
          <p:cNvPr id="39" name="Picture 38"/>
          <p:cNvPicPr>
            <a:picLocks noChangeAspect="1"/>
          </p:cNvPicPr>
          <p:nvPr/>
        </p:nvPicPr>
        <p:blipFill>
          <a:blip r:embed="rId6"/>
          <a:srcRect/>
          <a:stretch/>
        </p:blipFill>
        <p:spPr>
          <a:xfrm>
            <a:off x="919903" y="4973912"/>
            <a:ext cx="1103863" cy="735909"/>
          </a:xfrm>
          <a:prstGeom prst="rect">
            <a:avLst/>
          </a:prstGeom>
        </p:spPr>
      </p:pic>
      <p:pic>
        <p:nvPicPr>
          <p:cNvPr id="40" name="Picture 39"/>
          <p:cNvPicPr>
            <a:picLocks noChangeAspect="1"/>
          </p:cNvPicPr>
          <p:nvPr/>
        </p:nvPicPr>
        <p:blipFill>
          <a:blip r:embed="rId7"/>
          <a:srcRect/>
          <a:stretch/>
        </p:blipFill>
        <p:spPr>
          <a:xfrm>
            <a:off x="1565332" y="4497941"/>
            <a:ext cx="1099222" cy="889371"/>
          </a:xfrm>
          <a:prstGeom prst="rect">
            <a:avLst/>
          </a:prstGeom>
          <a:ln>
            <a:solidFill>
              <a:schemeClr val="bg1"/>
            </a:solidFill>
          </a:ln>
        </p:spPr>
      </p:pic>
      <p:sp>
        <p:nvSpPr>
          <p:cNvPr id="41" name="Right Bracket 40"/>
          <p:cNvSpPr/>
          <p:nvPr/>
        </p:nvSpPr>
        <p:spPr>
          <a:xfrm>
            <a:off x="3114554" y="1714500"/>
            <a:ext cx="90510" cy="4101973"/>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5219700" y="1843945"/>
            <a:ext cx="2597860" cy="584775"/>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Objective: </a:t>
            </a:r>
          </a:p>
          <a:p>
            <a:pPr algn="ctr" defTabSz="457200" fontAlgn="auto">
              <a:lnSpc>
                <a:spcPct val="100000"/>
              </a:lnSpc>
              <a:spcBef>
                <a:spcPts val="0"/>
              </a:spcBef>
              <a:spcAft>
                <a:spcPts val="0"/>
              </a:spcAft>
            </a:pPr>
            <a:r>
              <a:rPr lang="en-GB" sz="1500" i="1" dirty="0">
                <a:solidFill>
                  <a:prstClr val="black"/>
                </a:solidFill>
                <a:latin typeface="Arial" panose="020B0604020202020204" pitchFamily="34" charset="0"/>
                <a:cs typeface="Arial" panose="020B0604020202020204" pitchFamily="34" charset="0"/>
              </a:rPr>
              <a:t>Uncertainty propagation</a:t>
            </a:r>
          </a:p>
        </p:txBody>
      </p:sp>
      <p:sp>
        <p:nvSpPr>
          <p:cNvPr id="43" name="Oval 42"/>
          <p:cNvSpPr/>
          <p:nvPr/>
        </p:nvSpPr>
        <p:spPr>
          <a:xfrm>
            <a:off x="5363543" y="1795292"/>
            <a:ext cx="2350422" cy="849952"/>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H="1">
            <a:off x="4844714" y="2407511"/>
            <a:ext cx="660736" cy="484614"/>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088402" y="2881752"/>
            <a:ext cx="1417048" cy="323165"/>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500" dirty="0">
                <a:solidFill>
                  <a:prstClr val="black"/>
                </a:solidFill>
                <a:latin typeface="Arial" panose="020B0604020202020204" pitchFamily="34" charset="0"/>
                <a:cs typeface="Arial" panose="020B0604020202020204" pitchFamily="34" charset="0"/>
              </a:rPr>
              <a:t>Analysis</a:t>
            </a:r>
          </a:p>
        </p:txBody>
      </p:sp>
      <p:sp>
        <p:nvSpPr>
          <p:cNvPr id="46" name="TextBox 45"/>
          <p:cNvSpPr txBox="1"/>
          <p:nvPr/>
        </p:nvSpPr>
        <p:spPr>
          <a:xfrm>
            <a:off x="5749426" y="3068334"/>
            <a:ext cx="1417048" cy="323165"/>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500" dirty="0">
                <a:solidFill>
                  <a:prstClr val="black"/>
                </a:solidFill>
                <a:latin typeface="Arial" panose="020B0604020202020204" pitchFamily="34" charset="0"/>
                <a:cs typeface="Arial" panose="020B0604020202020204" pitchFamily="34" charset="0"/>
              </a:rPr>
              <a:t>Design</a:t>
            </a:r>
          </a:p>
        </p:txBody>
      </p:sp>
      <p:sp>
        <p:nvSpPr>
          <p:cNvPr id="47" name="TextBox 46"/>
          <p:cNvSpPr txBox="1"/>
          <p:nvPr/>
        </p:nvSpPr>
        <p:spPr>
          <a:xfrm>
            <a:off x="7267403" y="2975796"/>
            <a:ext cx="1417048" cy="323165"/>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500" dirty="0">
                <a:solidFill>
                  <a:prstClr val="black"/>
                </a:solidFill>
                <a:latin typeface="Arial" panose="020B0604020202020204" pitchFamily="34" charset="0"/>
                <a:cs typeface="Arial" panose="020B0604020202020204" pitchFamily="34" charset="0"/>
              </a:rPr>
              <a:t>Optimization</a:t>
            </a:r>
          </a:p>
        </p:txBody>
      </p:sp>
      <p:sp>
        <p:nvSpPr>
          <p:cNvPr id="48" name="TextBox 47"/>
          <p:cNvSpPr txBox="1"/>
          <p:nvPr/>
        </p:nvSpPr>
        <p:spPr>
          <a:xfrm>
            <a:off x="3854452" y="3382632"/>
            <a:ext cx="4991100" cy="584775"/>
          </a:xfrm>
          <a:prstGeom prst="rect">
            <a:avLst/>
          </a:prstGeom>
          <a:noFill/>
        </p:spPr>
        <p:txBody>
          <a:bodyPr wrap="square" rtlCol="0">
            <a:spAutoFit/>
          </a:bodyPr>
          <a:lstStyle/>
          <a:p>
            <a:pPr marL="285750" indent="-285750" defTabSz="457200" fontAlgn="auto">
              <a:lnSpc>
                <a:spcPct val="100000"/>
              </a:lnSpc>
              <a:spcBef>
                <a:spcPts val="0"/>
              </a:spcBef>
              <a:spcAft>
                <a:spcPts val="0"/>
              </a:spcAft>
              <a:buFont typeface="Arial" panose="020B0604020202020204" pitchFamily="34" charset="0"/>
              <a:buChar char="•"/>
            </a:pPr>
            <a:r>
              <a:rPr lang="en-US" sz="1600" dirty="0">
                <a:latin typeface="Arial" panose="020B0604020202020204" pitchFamily="34" charset="0"/>
                <a:cs typeface="Arial" panose="020B0604020202020204" pitchFamily="34" charset="0"/>
              </a:rPr>
              <a:t>Determining mean &amp; variance is NOT enough</a:t>
            </a:r>
          </a:p>
          <a:p>
            <a:pPr marL="800100" lvl="1" indent="-342900" defTabSz="457200">
              <a:buFont typeface="Courier New" panose="02070309020205020404" pitchFamily="49" charset="0"/>
              <a:buChar char="o"/>
            </a:pPr>
            <a:r>
              <a:rPr lang="en-US" sz="1600" dirty="0">
                <a:solidFill>
                  <a:srgbClr val="C10500"/>
                </a:solidFill>
                <a:latin typeface="Arial" panose="020B0604020202020204" pitchFamily="34" charset="0"/>
                <a:cs typeface="Arial" panose="020B0604020202020204" pitchFamily="34" charset="0"/>
              </a:rPr>
              <a:t>Probability density function (PDF)</a:t>
            </a:r>
            <a:endParaRPr lang="en-GB" sz="1600" dirty="0">
              <a:solidFill>
                <a:srgbClr val="C10500"/>
              </a:solidFill>
              <a:latin typeface="Arial" panose="020B0604020202020204" pitchFamily="34" charset="0"/>
              <a:cs typeface="Arial" panose="020B0604020202020204" pitchFamily="34" charset="0"/>
            </a:endParaRPr>
          </a:p>
        </p:txBody>
      </p:sp>
      <p:sp>
        <p:nvSpPr>
          <p:cNvPr id="50" name="TextBox 49"/>
          <p:cNvSpPr txBox="1"/>
          <p:nvPr/>
        </p:nvSpPr>
        <p:spPr>
          <a:xfrm>
            <a:off x="6306683" y="4390483"/>
            <a:ext cx="1874529" cy="523220"/>
          </a:xfrm>
          <a:prstGeom prst="rect">
            <a:avLst/>
          </a:prstGeom>
          <a:noFill/>
        </p:spPr>
        <p:txBody>
          <a:bodyPr wrap="square" rtlCol="0">
            <a:spAutoFit/>
          </a:bodyPr>
          <a:lstStyle/>
          <a:p>
            <a:pPr algn="ctr" defTabSz="457200" fontAlgn="auto">
              <a:lnSpc>
                <a:spcPct val="100000"/>
              </a:lnSpc>
              <a:spcBef>
                <a:spcPts val="0"/>
              </a:spcBef>
              <a:spcAft>
                <a:spcPts val="0"/>
              </a:spcAft>
            </a:pPr>
            <a:r>
              <a:rPr lang="en-US" sz="1400" dirty="0">
                <a:latin typeface="Arial" panose="020B0604020202020204" pitchFamily="34" charset="0"/>
                <a:cs typeface="Arial" panose="020B0604020202020204" pitchFamily="34" charset="0"/>
              </a:rPr>
              <a:t>Low-probability</a:t>
            </a:r>
          </a:p>
          <a:p>
            <a:pPr algn="ctr" defTabSz="457200" fontAlgn="auto">
              <a:lnSpc>
                <a:spcPct val="100000"/>
              </a:lnSpc>
              <a:spcBef>
                <a:spcPts val="0"/>
              </a:spcBef>
              <a:spcAft>
                <a:spcPts val="0"/>
              </a:spcAft>
            </a:pPr>
            <a:r>
              <a:rPr lang="en-US" sz="1400" dirty="0">
                <a:latin typeface="Arial" panose="020B0604020202020204" pitchFamily="34" charset="0"/>
                <a:cs typeface="Arial" panose="020B0604020202020204" pitchFamily="34" charset="0"/>
              </a:rPr>
              <a:t>events</a:t>
            </a:r>
            <a:endParaRPr lang="en-GB" sz="1400" dirty="0">
              <a:latin typeface="Arial" panose="020B0604020202020204" pitchFamily="34" charset="0"/>
              <a:cs typeface="Arial" panose="020B0604020202020204" pitchFamily="34" charset="0"/>
            </a:endParaRPr>
          </a:p>
        </p:txBody>
      </p:sp>
      <p:cxnSp>
        <p:nvCxnSpPr>
          <p:cNvPr id="51" name="Straight Arrow Connector 50"/>
          <p:cNvCxnSpPr/>
          <p:nvPr/>
        </p:nvCxnSpPr>
        <p:spPr>
          <a:xfrm>
            <a:off x="6457950" y="2645244"/>
            <a:ext cx="0" cy="464354"/>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474803" y="2502125"/>
            <a:ext cx="526197" cy="511291"/>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171507" y="5158756"/>
            <a:ext cx="1677093" cy="307777"/>
          </a:xfrm>
          <a:prstGeom prst="rect">
            <a:avLst/>
          </a:prstGeom>
          <a:noFill/>
        </p:spPr>
        <p:txBody>
          <a:bodyPr wrap="square" rtlCol="0">
            <a:spAutoFit/>
          </a:bodyPr>
          <a:lstStyle/>
          <a:p>
            <a:pPr defTabSz="457200" fontAlgn="auto">
              <a:lnSpc>
                <a:spcPct val="100000"/>
              </a:lnSpc>
              <a:spcBef>
                <a:spcPts val="0"/>
              </a:spcBef>
              <a:spcAft>
                <a:spcPts val="0"/>
              </a:spcAft>
            </a:pPr>
            <a:r>
              <a:rPr lang="en-GB" sz="1400" dirty="0">
                <a:solidFill>
                  <a:prstClr val="black"/>
                </a:solidFill>
                <a:latin typeface="Arial" panose="020B0604020202020204" pitchFamily="34" charset="0"/>
                <a:cs typeface="Arial" panose="020B0604020202020204" pitchFamily="34" charset="0"/>
              </a:rPr>
              <a:t>Response quantity</a:t>
            </a:r>
            <a:endParaRPr lang="en-GB" sz="1400" dirty="0">
              <a:solidFill>
                <a:srgbClr val="000099"/>
              </a:solidFill>
              <a:latin typeface="Arial" panose="020B0604020202020204" pitchFamily="34" charset="0"/>
              <a:cs typeface="Arial" panose="020B0604020202020204" pitchFamily="34" charset="0"/>
            </a:endParaRPr>
          </a:p>
        </p:txBody>
      </p:sp>
      <p:sp>
        <p:nvSpPr>
          <p:cNvPr id="83" name="Line 10"/>
          <p:cNvSpPr>
            <a:spLocks noChangeAspect="1" noChangeShapeType="1"/>
          </p:cNvSpPr>
          <p:nvPr/>
        </p:nvSpPr>
        <p:spPr bwMode="auto">
          <a:xfrm flipV="1">
            <a:off x="4702350" y="4392049"/>
            <a:ext cx="0" cy="650875"/>
          </a:xfrm>
          <a:prstGeom prst="line">
            <a:avLst/>
          </a:prstGeom>
          <a:noFill/>
          <a:ln w="19050">
            <a:solidFill>
              <a:schemeClr val="tx1"/>
            </a:solidFill>
            <a:round/>
            <a:headEnd/>
            <a:tailEnd type="stealth" w="lg" len="lg"/>
          </a:ln>
        </p:spPr>
        <p:txBody>
          <a:bodyPr/>
          <a:lstStyle/>
          <a:p>
            <a:pPr defTabSz="457200" fontAlgn="auto">
              <a:lnSpc>
                <a:spcPct val="100000"/>
              </a:lnSpc>
              <a:spcBef>
                <a:spcPts val="0"/>
              </a:spcBef>
              <a:spcAft>
                <a:spcPts val="0"/>
              </a:spcAft>
            </a:pPr>
            <a:endParaRPr lang="en-US" sz="1800">
              <a:solidFill>
                <a:prstClr val="black"/>
              </a:solidFill>
              <a:latin typeface="Calibri"/>
            </a:endParaRPr>
          </a:p>
        </p:txBody>
      </p:sp>
      <p:sp>
        <p:nvSpPr>
          <p:cNvPr id="84" name="Line 11"/>
          <p:cNvSpPr>
            <a:spLocks noChangeAspect="1" noChangeShapeType="1"/>
          </p:cNvSpPr>
          <p:nvPr/>
        </p:nvSpPr>
        <p:spPr bwMode="auto">
          <a:xfrm rot="5400000" flipV="1">
            <a:off x="5793757" y="3938817"/>
            <a:ext cx="0" cy="2201863"/>
          </a:xfrm>
          <a:prstGeom prst="line">
            <a:avLst/>
          </a:prstGeom>
          <a:noFill/>
          <a:ln w="19050">
            <a:solidFill>
              <a:schemeClr val="tx1"/>
            </a:solidFill>
            <a:round/>
            <a:headEnd/>
            <a:tailEnd type="stealth" w="lg" len="lg"/>
          </a:ln>
        </p:spPr>
        <p:txBody>
          <a:bodyPr/>
          <a:lstStyle/>
          <a:p>
            <a:pPr defTabSz="457200" fontAlgn="auto">
              <a:lnSpc>
                <a:spcPct val="100000"/>
              </a:lnSpc>
              <a:spcBef>
                <a:spcPts val="0"/>
              </a:spcBef>
              <a:spcAft>
                <a:spcPts val="0"/>
              </a:spcAft>
            </a:pPr>
            <a:endParaRPr lang="en-US" sz="1800">
              <a:solidFill>
                <a:prstClr val="black"/>
              </a:solidFill>
              <a:latin typeface="Calibri"/>
            </a:endParaRPr>
          </a:p>
        </p:txBody>
      </p:sp>
      <p:sp>
        <p:nvSpPr>
          <p:cNvPr id="85" name="Freeform 14"/>
          <p:cNvSpPr>
            <a:spLocks noChangeAspect="1"/>
          </p:cNvSpPr>
          <p:nvPr/>
        </p:nvSpPr>
        <p:spPr bwMode="auto">
          <a:xfrm>
            <a:off x="4700163" y="4455549"/>
            <a:ext cx="2060575" cy="565150"/>
          </a:xfrm>
          <a:custGeom>
            <a:avLst/>
            <a:gdLst>
              <a:gd name="T0" fmla="*/ 0 w 4530"/>
              <a:gd name="T1" fmla="*/ 535803321 h 1243"/>
              <a:gd name="T2" fmla="*/ 113091178 w 4530"/>
              <a:gd name="T3" fmla="*/ 528044143 h 1243"/>
              <a:gd name="T4" fmla="*/ 195967424 w 4530"/>
              <a:gd name="T5" fmla="*/ 498301539 h 1243"/>
              <a:gd name="T6" fmla="*/ 267620750 w 4530"/>
              <a:gd name="T7" fmla="*/ 434073740 h 1243"/>
              <a:gd name="T8" fmla="*/ 331504074 w 4530"/>
              <a:gd name="T9" fmla="*/ 340103450 h 1243"/>
              <a:gd name="T10" fmla="*/ 422149781 w 4530"/>
              <a:gd name="T11" fmla="*/ 200872144 h 1243"/>
              <a:gd name="T12" fmla="*/ 501141140 w 4530"/>
              <a:gd name="T13" fmla="*/ 87935554 h 1243"/>
              <a:gd name="T14" fmla="*/ 568909437 w 4530"/>
              <a:gd name="T15" fmla="*/ 28018653 h 1243"/>
              <a:gd name="T16" fmla="*/ 618117262 w 4530"/>
              <a:gd name="T17" fmla="*/ 5172787 h 1243"/>
              <a:gd name="T18" fmla="*/ 666893120 w 4530"/>
              <a:gd name="T19" fmla="*/ 1724414 h 1243"/>
              <a:gd name="T20" fmla="*/ 727323440 w 4530"/>
              <a:gd name="T21" fmla="*/ 16380341 h 1243"/>
              <a:gd name="T22" fmla="*/ 798545196 w 4530"/>
              <a:gd name="T23" fmla="*/ 57761719 h 1243"/>
              <a:gd name="T24" fmla="*/ 855090544 w 4530"/>
              <a:gd name="T25" fmla="*/ 103022692 h 1243"/>
              <a:gd name="T26" fmla="*/ 937966761 w 4530"/>
              <a:gd name="T27" fmla="*/ 170698323 h 1243"/>
              <a:gd name="T28" fmla="*/ 1054943111 w 4530"/>
              <a:gd name="T29" fmla="*/ 264668670 h 1243"/>
              <a:gd name="T30" fmla="*/ 1164149288 w 4530"/>
              <a:gd name="T31" fmla="*/ 340103450 h 1243"/>
              <a:gd name="T32" fmla="*/ 1269470949 w 4530"/>
              <a:gd name="T33" fmla="*/ 396571958 h 1243"/>
              <a:gd name="T34" fmla="*/ 1397670020 w 4530"/>
              <a:gd name="T35" fmla="*/ 445281289 h 1243"/>
              <a:gd name="T36" fmla="*/ 1589751961 w 4530"/>
              <a:gd name="T37" fmla="*/ 490542362 h 1243"/>
              <a:gd name="T38" fmla="*/ 1778381806 w 4530"/>
              <a:gd name="T39" fmla="*/ 512957460 h 1243"/>
              <a:gd name="T40" fmla="*/ 1955355825 w 4530"/>
              <a:gd name="T41" fmla="*/ 520716183 h 12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30"/>
              <a:gd name="T64" fmla="*/ 0 h 1243"/>
              <a:gd name="T65" fmla="*/ 4530 w 4530"/>
              <a:gd name="T66" fmla="*/ 1243 h 12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30" h="1243">
                <a:moveTo>
                  <a:pt x="0" y="1243"/>
                </a:moveTo>
                <a:cubicBezTo>
                  <a:pt x="93" y="1241"/>
                  <a:pt x="186" y="1239"/>
                  <a:pt x="262" y="1225"/>
                </a:cubicBezTo>
                <a:cubicBezTo>
                  <a:pt x="338" y="1211"/>
                  <a:pt x="394" y="1192"/>
                  <a:pt x="454" y="1156"/>
                </a:cubicBezTo>
                <a:cubicBezTo>
                  <a:pt x="514" y="1120"/>
                  <a:pt x="568" y="1068"/>
                  <a:pt x="620" y="1007"/>
                </a:cubicBezTo>
                <a:cubicBezTo>
                  <a:pt x="672" y="946"/>
                  <a:pt x="708" y="879"/>
                  <a:pt x="768" y="789"/>
                </a:cubicBezTo>
                <a:cubicBezTo>
                  <a:pt x="828" y="699"/>
                  <a:pt x="912" y="564"/>
                  <a:pt x="978" y="466"/>
                </a:cubicBezTo>
                <a:cubicBezTo>
                  <a:pt x="1044" y="368"/>
                  <a:pt x="1104" y="271"/>
                  <a:pt x="1161" y="204"/>
                </a:cubicBezTo>
                <a:cubicBezTo>
                  <a:pt x="1218" y="137"/>
                  <a:pt x="1273" y="97"/>
                  <a:pt x="1318" y="65"/>
                </a:cubicBezTo>
                <a:cubicBezTo>
                  <a:pt x="1363" y="33"/>
                  <a:pt x="1394" y="22"/>
                  <a:pt x="1432" y="12"/>
                </a:cubicBezTo>
                <a:cubicBezTo>
                  <a:pt x="1470" y="2"/>
                  <a:pt x="1503" y="0"/>
                  <a:pt x="1545" y="4"/>
                </a:cubicBezTo>
                <a:cubicBezTo>
                  <a:pt x="1587" y="8"/>
                  <a:pt x="1634" y="16"/>
                  <a:pt x="1685" y="38"/>
                </a:cubicBezTo>
                <a:cubicBezTo>
                  <a:pt x="1736" y="60"/>
                  <a:pt x="1801" y="101"/>
                  <a:pt x="1850" y="134"/>
                </a:cubicBezTo>
                <a:cubicBezTo>
                  <a:pt x="1899" y="167"/>
                  <a:pt x="1927" y="195"/>
                  <a:pt x="1981" y="239"/>
                </a:cubicBezTo>
                <a:cubicBezTo>
                  <a:pt x="2035" y="283"/>
                  <a:pt x="2096" y="334"/>
                  <a:pt x="2173" y="396"/>
                </a:cubicBezTo>
                <a:cubicBezTo>
                  <a:pt x="2250" y="458"/>
                  <a:pt x="2357" y="549"/>
                  <a:pt x="2444" y="614"/>
                </a:cubicBezTo>
                <a:cubicBezTo>
                  <a:pt x="2531" y="679"/>
                  <a:pt x="2614" y="738"/>
                  <a:pt x="2697" y="789"/>
                </a:cubicBezTo>
                <a:cubicBezTo>
                  <a:pt x="2780" y="840"/>
                  <a:pt x="2851" y="879"/>
                  <a:pt x="2941" y="920"/>
                </a:cubicBezTo>
                <a:cubicBezTo>
                  <a:pt x="3031" y="961"/>
                  <a:pt x="3114" y="997"/>
                  <a:pt x="3238" y="1033"/>
                </a:cubicBezTo>
                <a:cubicBezTo>
                  <a:pt x="3362" y="1069"/>
                  <a:pt x="3536" y="1112"/>
                  <a:pt x="3683" y="1138"/>
                </a:cubicBezTo>
                <a:cubicBezTo>
                  <a:pt x="3830" y="1164"/>
                  <a:pt x="3979" y="1178"/>
                  <a:pt x="4120" y="1190"/>
                </a:cubicBezTo>
                <a:cubicBezTo>
                  <a:pt x="4261" y="1202"/>
                  <a:pt x="4395" y="1205"/>
                  <a:pt x="4530" y="1208"/>
                </a:cubicBezTo>
              </a:path>
            </a:pathLst>
          </a:custGeom>
          <a:noFill/>
          <a:ln w="25400">
            <a:solidFill>
              <a:schemeClr val="tx1"/>
            </a:solidFill>
            <a:round/>
            <a:headEnd/>
            <a:tailEnd/>
          </a:ln>
        </p:spPr>
        <p:txBody>
          <a:bodyPr/>
          <a:lstStyle/>
          <a:p>
            <a:pPr defTabSz="457200" fontAlgn="auto">
              <a:lnSpc>
                <a:spcPct val="100000"/>
              </a:lnSpc>
              <a:spcBef>
                <a:spcPts val="0"/>
              </a:spcBef>
              <a:spcAft>
                <a:spcPts val="0"/>
              </a:spcAft>
            </a:pPr>
            <a:endParaRPr lang="en-US" sz="1800">
              <a:solidFill>
                <a:prstClr val="black"/>
              </a:solidFill>
              <a:latin typeface="Calibri"/>
            </a:endParaRPr>
          </a:p>
        </p:txBody>
      </p:sp>
      <p:sp>
        <p:nvSpPr>
          <p:cNvPr id="86" name="Freeform 85"/>
          <p:cNvSpPr>
            <a:spLocks noChangeAspect="1"/>
          </p:cNvSpPr>
          <p:nvPr/>
        </p:nvSpPr>
        <p:spPr bwMode="auto">
          <a:xfrm>
            <a:off x="6236777" y="4953724"/>
            <a:ext cx="501650" cy="80962"/>
          </a:xfrm>
          <a:custGeom>
            <a:avLst/>
            <a:gdLst>
              <a:gd name="T0" fmla="*/ 0 w 658"/>
              <a:gd name="T1" fmla="*/ 0 h 106"/>
              <a:gd name="T2" fmla="*/ 89515941 w 658"/>
              <a:gd name="T3" fmla="*/ 19354800 h 106"/>
              <a:gd name="T4" fmla="*/ 232257609 w 658"/>
              <a:gd name="T5" fmla="*/ 50806359 h 106"/>
              <a:gd name="T6" fmla="*/ 408870189 w 658"/>
              <a:gd name="T7" fmla="*/ 70161154 h 106"/>
              <a:gd name="T8" fmla="*/ 795966045 w 658"/>
              <a:gd name="T9" fmla="*/ 91935297 h 106"/>
              <a:gd name="T10" fmla="*/ 795966045 w 658"/>
              <a:gd name="T11" fmla="*/ 128225561 h 106"/>
              <a:gd name="T12" fmla="*/ 4838700 w 658"/>
              <a:gd name="T13" fmla="*/ 128225561 h 106"/>
              <a:gd name="T14" fmla="*/ 0 60000 65536"/>
              <a:gd name="T15" fmla="*/ 0 60000 65536"/>
              <a:gd name="T16" fmla="*/ 0 60000 65536"/>
              <a:gd name="T17" fmla="*/ 0 60000 65536"/>
              <a:gd name="T18" fmla="*/ 0 60000 65536"/>
              <a:gd name="T19" fmla="*/ 0 60000 65536"/>
              <a:gd name="T20" fmla="*/ 0 60000 65536"/>
              <a:gd name="T21" fmla="*/ 0 w 658"/>
              <a:gd name="T22" fmla="*/ 0 h 106"/>
              <a:gd name="T23" fmla="*/ 658 w 658"/>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8" h="106">
                <a:moveTo>
                  <a:pt x="0" y="0"/>
                </a:moveTo>
                <a:lnTo>
                  <a:pt x="74" y="16"/>
                </a:lnTo>
                <a:lnTo>
                  <a:pt x="192" y="42"/>
                </a:lnTo>
                <a:lnTo>
                  <a:pt x="338" y="58"/>
                </a:lnTo>
                <a:lnTo>
                  <a:pt x="658" y="76"/>
                </a:lnTo>
                <a:lnTo>
                  <a:pt x="658" y="106"/>
                </a:lnTo>
                <a:lnTo>
                  <a:pt x="4" y="106"/>
                </a:lnTo>
              </a:path>
            </a:pathLst>
          </a:custGeom>
          <a:solidFill>
            <a:srgbClr val="C10500"/>
          </a:solidFill>
          <a:ln w="9525">
            <a:noFill/>
            <a:round/>
            <a:headEnd/>
            <a:tailEnd/>
          </a:ln>
        </p:spPr>
        <p:txBody>
          <a:bodyPr/>
          <a:lstStyle/>
          <a:p>
            <a:pPr defTabSz="457200" fontAlgn="auto">
              <a:lnSpc>
                <a:spcPct val="100000"/>
              </a:lnSpc>
              <a:spcBef>
                <a:spcPts val="0"/>
              </a:spcBef>
              <a:spcAft>
                <a:spcPts val="0"/>
              </a:spcAft>
            </a:pPr>
            <a:endParaRPr lang="en-US" sz="1800">
              <a:solidFill>
                <a:prstClr val="black"/>
              </a:solidFill>
              <a:latin typeface="Calibri"/>
            </a:endParaRPr>
          </a:p>
        </p:txBody>
      </p:sp>
      <p:sp>
        <p:nvSpPr>
          <p:cNvPr id="87" name="TextBox 86"/>
          <p:cNvSpPr txBox="1"/>
          <p:nvPr/>
        </p:nvSpPr>
        <p:spPr>
          <a:xfrm>
            <a:off x="4150988" y="4128723"/>
            <a:ext cx="1809277" cy="307777"/>
          </a:xfrm>
          <a:prstGeom prst="rect">
            <a:avLst/>
          </a:prstGeom>
          <a:noFill/>
        </p:spPr>
        <p:txBody>
          <a:bodyPr wrap="square" rtlCol="0">
            <a:spAutoFit/>
          </a:bodyPr>
          <a:lstStyle/>
          <a:p>
            <a:pPr defTabSz="457200" fontAlgn="auto">
              <a:lnSpc>
                <a:spcPct val="100000"/>
              </a:lnSpc>
              <a:spcBef>
                <a:spcPts val="0"/>
              </a:spcBef>
              <a:spcAft>
                <a:spcPts val="0"/>
              </a:spcAft>
            </a:pPr>
            <a:r>
              <a:rPr lang="en-GB" sz="1400" dirty="0">
                <a:solidFill>
                  <a:prstClr val="black"/>
                </a:solidFill>
                <a:latin typeface="Arial" panose="020B0604020202020204" pitchFamily="34" charset="0"/>
                <a:cs typeface="Arial" panose="020B0604020202020204" pitchFamily="34" charset="0"/>
              </a:rPr>
              <a:t>PDF</a:t>
            </a:r>
          </a:p>
        </p:txBody>
      </p:sp>
      <p:sp>
        <p:nvSpPr>
          <p:cNvPr id="88" name="Oval 87"/>
          <p:cNvSpPr/>
          <p:nvPr/>
        </p:nvSpPr>
        <p:spPr bwMode="auto">
          <a:xfrm>
            <a:off x="6149322" y="4816545"/>
            <a:ext cx="820876" cy="349250"/>
          </a:xfrm>
          <a:prstGeom prst="ellipse">
            <a:avLst/>
          </a:prstGeom>
          <a:noFill/>
          <a:ln w="19050" cap="flat" cmpd="sng" algn="ctr">
            <a:solidFill>
              <a:srgbClr val="2B284D"/>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endParaRPr lang="en-US">
              <a:solidFill>
                <a:prstClr val="black"/>
              </a:solidFill>
            </a:endParaRPr>
          </a:p>
        </p:txBody>
      </p:sp>
      <p:sp>
        <p:nvSpPr>
          <p:cNvPr id="6" name="Slide Number Placeholder 5"/>
          <p:cNvSpPr>
            <a:spLocks noGrp="1"/>
          </p:cNvSpPr>
          <p:nvPr>
            <p:ph type="sldNum" sz="quarter" idx="12"/>
          </p:nvPr>
        </p:nvSpPr>
        <p:spPr/>
        <p:txBody>
          <a:bodyPr/>
          <a:lstStyle/>
          <a:p>
            <a:fld id="{1C58BFC6-25B7-4DC8-8DA3-1472B5D5A4A3}" type="slidenum">
              <a:rPr lang="en-US" smtClean="0"/>
              <a:t>3</a:t>
            </a:fld>
            <a:endParaRPr lang="en-US" dirty="0"/>
          </a:p>
        </p:txBody>
      </p:sp>
      <p:sp>
        <p:nvSpPr>
          <p:cNvPr id="32" name="TextBox 31">
            <a:extLst>
              <a:ext uri="{FF2B5EF4-FFF2-40B4-BE49-F238E27FC236}">
                <a16:creationId xmlns:a16="http://schemas.microsoft.com/office/drawing/2014/main" id="{8C1B5414-F316-4C1C-AB32-ADF070C4E2EB}"/>
              </a:ext>
            </a:extLst>
          </p:cNvPr>
          <p:cNvSpPr txBox="1"/>
          <p:nvPr/>
        </p:nvSpPr>
        <p:spPr>
          <a:xfrm>
            <a:off x="4165280" y="5554023"/>
            <a:ext cx="3683314" cy="338554"/>
          </a:xfrm>
          <a:prstGeom prst="rect">
            <a:avLst/>
          </a:prstGeom>
          <a:noFill/>
          <a:ln>
            <a:solidFill>
              <a:srgbClr val="C00000"/>
            </a:solidFill>
          </a:ln>
        </p:spPr>
        <p:txBody>
          <a:bodyPr wrap="square" rtlCol="0">
            <a:spAutoFit/>
          </a:bodyPr>
          <a:lstStyle/>
          <a:p>
            <a:pPr defTabSz="457200" fontAlgn="auto">
              <a:lnSpc>
                <a:spcPct val="100000"/>
              </a:lnSpc>
              <a:spcBef>
                <a:spcPts val="0"/>
              </a:spcBef>
              <a:spcAft>
                <a:spcPts val="0"/>
              </a:spcAft>
            </a:pPr>
            <a:r>
              <a:rPr lang="en-GB" sz="1600" dirty="0">
                <a:solidFill>
                  <a:srgbClr val="C10500"/>
                </a:solidFill>
                <a:latin typeface="Arial" panose="020B0604020202020204" pitchFamily="34" charset="0"/>
                <a:cs typeface="Arial" panose="020B0604020202020204" pitchFamily="34" charset="0"/>
              </a:rPr>
              <a:t>PATH INTEGRAL: Joint response PDF</a:t>
            </a:r>
          </a:p>
        </p:txBody>
      </p:sp>
    </p:spTree>
    <p:extLst>
      <p:ext uri="{BB962C8B-B14F-4D97-AF65-F5344CB8AC3E}">
        <p14:creationId xmlns:p14="http://schemas.microsoft.com/office/powerpoint/2010/main" val="25213822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82" grpId="0"/>
      <p:bldP spid="83" grpId="0" animBg="1"/>
      <p:bldP spid="84" grpId="0" animBg="1"/>
      <p:bldP spid="85" grpId="0" animBg="1"/>
      <p:bldP spid="86" grpId="0" animBg="1"/>
      <p:bldP spid="87" grpId="0"/>
      <p:bldP spid="88" grpId="0" animBg="1"/>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SUMMARY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39</a:t>
            </a:fld>
            <a:endParaRPr lang="en-US" dirty="0"/>
          </a:p>
        </p:txBody>
      </p:sp>
      <p:sp>
        <p:nvSpPr>
          <p:cNvPr id="25" name="Rectangle 2"/>
          <p:cNvSpPr txBox="1">
            <a:spLocks noChangeArrowheads="1"/>
          </p:cNvSpPr>
          <p:nvPr/>
        </p:nvSpPr>
        <p:spPr>
          <a:xfrm>
            <a:off x="304800" y="1104900"/>
            <a:ext cx="8531186" cy="403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2B284D"/>
                </a:solidFill>
                <a:latin typeface="Arial" panose="020B0604020202020204" pitchFamily="34" charset="0"/>
                <a:cs typeface="Arial" panose="020B0604020202020204" pitchFamily="34" charset="0"/>
              </a:rPr>
              <a:t>Wiener path integral formalism</a:t>
            </a:r>
          </a:p>
          <a:p>
            <a:pPr marL="0" indent="0">
              <a:buNone/>
            </a:pPr>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Dynamical systems subject to </a:t>
            </a:r>
            <a:r>
              <a:rPr lang="en-US" sz="1600" b="1" dirty="0">
                <a:solidFill>
                  <a:srgbClr val="C00000"/>
                </a:solidFill>
                <a:latin typeface="Arial" panose="020B0604020202020204" pitchFamily="34" charset="0"/>
                <a:cs typeface="Arial" panose="020B0604020202020204" pitchFamily="34" charset="0"/>
              </a:rPr>
              <a:t>non-white &amp; non-Gaussian noise</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Dynamical systems with </a:t>
            </a:r>
            <a:r>
              <a:rPr lang="en-US" sz="1600" b="1" dirty="0">
                <a:solidFill>
                  <a:srgbClr val="C00000"/>
                </a:solidFill>
                <a:latin typeface="Arial" panose="020B0604020202020204" pitchFamily="34" charset="0"/>
                <a:cs typeface="Arial" panose="020B0604020202020204" pitchFamily="34" charset="0"/>
              </a:rPr>
              <a:t>singular diffusion matrices</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C00000"/>
                </a:solidFill>
                <a:latin typeface="Arial" panose="020B0604020202020204" pitchFamily="34" charset="0"/>
                <a:cs typeface="Arial" panose="020B0604020202020204" pitchFamily="34" charset="0"/>
              </a:rPr>
              <a:t>Exact</a:t>
            </a:r>
            <a:r>
              <a:rPr lang="en-US" sz="1600" b="1" dirty="0">
                <a:solidFill>
                  <a:srgbClr val="2B284D"/>
                </a:solidFill>
                <a:latin typeface="Arial" panose="020B0604020202020204" pitchFamily="34" charset="0"/>
                <a:cs typeface="Arial" panose="020B0604020202020204" pitchFamily="34" charset="0"/>
              </a:rPr>
              <a:t> closed-form solutions for linear systems</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Approximate but </a:t>
            </a:r>
            <a:r>
              <a:rPr lang="en-US" sz="1600" b="1" dirty="0">
                <a:solidFill>
                  <a:srgbClr val="C00000"/>
                </a:solidFill>
                <a:latin typeface="Arial" panose="020B0604020202020204" pitchFamily="34" charset="0"/>
                <a:cs typeface="Arial" panose="020B0604020202020204" pitchFamily="34" charset="0"/>
              </a:rPr>
              <a:t>accurate</a:t>
            </a:r>
            <a:r>
              <a:rPr lang="en-US" sz="1600" b="1" dirty="0">
                <a:solidFill>
                  <a:srgbClr val="2B284D"/>
                </a:solidFill>
                <a:latin typeface="Arial" panose="020B0604020202020204" pitchFamily="34" charset="0"/>
                <a:cs typeface="Arial" panose="020B0604020202020204" pitchFamily="34" charset="0"/>
              </a:rPr>
              <a:t> solutions for nonlinear systems</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Accuracy </a:t>
            </a:r>
            <a:r>
              <a:rPr lang="en-US" sz="1600" b="1" dirty="0">
                <a:solidFill>
                  <a:srgbClr val="C00000"/>
                </a:solidFill>
                <a:latin typeface="Arial" panose="020B0604020202020204" pitchFamily="34" charset="0"/>
                <a:cs typeface="Arial" panose="020B0604020202020204" pitchFamily="34" charset="0"/>
              </a:rPr>
              <a:t>enhancement</a:t>
            </a:r>
            <a:r>
              <a:rPr lang="en-US" sz="1600" b="1" dirty="0">
                <a:solidFill>
                  <a:srgbClr val="2B284D"/>
                </a:solidFill>
                <a:latin typeface="Arial" panose="020B0604020202020204" pitchFamily="34" charset="0"/>
                <a:cs typeface="Arial" panose="020B0604020202020204" pitchFamily="34" charset="0"/>
              </a:rPr>
              <a:t> by accounting for fluctuations</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Significant </a:t>
            </a:r>
            <a:r>
              <a:rPr lang="en-US" sz="1600" b="1" dirty="0">
                <a:solidFill>
                  <a:srgbClr val="C00000"/>
                </a:solidFill>
                <a:latin typeface="Arial" panose="020B0604020202020204" pitchFamily="34" charset="0"/>
                <a:cs typeface="Arial" panose="020B0604020202020204" pitchFamily="34" charset="0"/>
              </a:rPr>
              <a:t>computational cost reduction</a:t>
            </a: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89CD121-210D-4A7E-ACB7-31365E3F9518}"/>
              </a:ext>
            </a:extLst>
          </p:cNvPr>
          <p:cNvSpPr txBox="1"/>
          <p:nvPr/>
        </p:nvSpPr>
        <p:spPr>
          <a:xfrm>
            <a:off x="647700" y="1447800"/>
            <a:ext cx="3924300" cy="261610"/>
          </a:xfrm>
          <a:prstGeom prst="rect">
            <a:avLst/>
          </a:prstGeom>
          <a:solidFill>
            <a:srgbClr val="304A7E">
              <a:alpha val="8000"/>
            </a:srgbClr>
          </a:solidFill>
          <a:ln w="19050">
            <a:solidFill>
              <a:srgbClr val="304A7E">
                <a:alpha val="30000"/>
              </a:srgbClr>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Wiener (1921), </a:t>
            </a:r>
            <a:r>
              <a:rPr lang="en-US" i="1" dirty="0"/>
              <a:t>Proc Natl </a:t>
            </a:r>
            <a:r>
              <a:rPr lang="en-US" i="1" dirty="0" err="1"/>
              <a:t>Acad</a:t>
            </a:r>
            <a:r>
              <a:rPr lang="en-US" i="1" dirty="0"/>
              <a:t> </a:t>
            </a:r>
            <a:r>
              <a:rPr lang="en-US" i="1" dirty="0" err="1"/>
              <a:t>Sci</a:t>
            </a:r>
            <a:endParaRPr lang="en-US" i="1" dirty="0"/>
          </a:p>
        </p:txBody>
      </p:sp>
      <p:sp>
        <p:nvSpPr>
          <p:cNvPr id="9" name="TextBox 8">
            <a:extLst>
              <a:ext uri="{FF2B5EF4-FFF2-40B4-BE49-F238E27FC236}">
                <a16:creationId xmlns:a16="http://schemas.microsoft.com/office/drawing/2014/main" id="{D89CD121-210D-4A7E-ACB7-31365E3F9518}"/>
              </a:ext>
            </a:extLst>
          </p:cNvPr>
          <p:cNvSpPr txBox="1"/>
          <p:nvPr/>
        </p:nvSpPr>
        <p:spPr>
          <a:xfrm>
            <a:off x="4686300" y="1447800"/>
            <a:ext cx="3924300" cy="261610"/>
          </a:xfrm>
          <a:prstGeom prst="rect">
            <a:avLst/>
          </a:prstGeom>
          <a:solidFill>
            <a:srgbClr val="304A7E">
              <a:alpha val="8000"/>
            </a:srgbClr>
          </a:solidFill>
          <a:ln w="19050">
            <a:solidFill>
              <a:srgbClr val="304A7E">
                <a:alpha val="30000"/>
              </a:srgbClr>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Feynman (1948), Rev Mod Phys</a:t>
            </a:r>
          </a:p>
        </p:txBody>
      </p:sp>
      <p:sp>
        <p:nvSpPr>
          <p:cNvPr id="10" name="TextBox 9">
            <a:extLst>
              <a:ext uri="{FF2B5EF4-FFF2-40B4-BE49-F238E27FC236}">
                <a16:creationId xmlns:a16="http://schemas.microsoft.com/office/drawing/2014/main" id="{D89CD121-210D-4A7E-ACB7-31365E3F9518}"/>
              </a:ext>
            </a:extLst>
          </p:cNvPr>
          <p:cNvSpPr txBox="1"/>
          <p:nvPr/>
        </p:nvSpPr>
        <p:spPr>
          <a:xfrm>
            <a:off x="647700" y="2176790"/>
            <a:ext cx="3924300" cy="261610"/>
          </a:xfrm>
          <a:prstGeom prst="rect">
            <a:avLst/>
          </a:prstGeom>
          <a:solidFill>
            <a:srgbClr val="304A7E">
              <a:alpha val="8000"/>
            </a:srgbClr>
          </a:solidFill>
          <a:ln w="19050">
            <a:solidFill>
              <a:srgbClr val="304A7E">
                <a:alpha val="30000"/>
              </a:srgbClr>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et al. (2018), J Sound &amp; Vibration</a:t>
            </a:r>
          </a:p>
        </p:txBody>
      </p:sp>
      <p:sp>
        <p:nvSpPr>
          <p:cNvPr id="13" name="TextBox 12">
            <a:extLst>
              <a:ext uri="{FF2B5EF4-FFF2-40B4-BE49-F238E27FC236}">
                <a16:creationId xmlns:a16="http://schemas.microsoft.com/office/drawing/2014/main" id="{D89CD121-210D-4A7E-ACB7-31365E3F9518}"/>
              </a:ext>
            </a:extLst>
          </p:cNvPr>
          <p:cNvSpPr txBox="1"/>
          <p:nvPr/>
        </p:nvSpPr>
        <p:spPr>
          <a:xfrm>
            <a:off x="647700" y="2862590"/>
            <a:ext cx="3924300" cy="261610"/>
          </a:xfrm>
          <a:prstGeom prst="rect">
            <a:avLst/>
          </a:prstGeom>
          <a:solidFill>
            <a:srgbClr val="304A7E">
              <a:alpha val="8000"/>
            </a:srgbClr>
          </a:solidFill>
          <a:ln w="19050">
            <a:solidFill>
              <a:srgbClr val="304A7E">
                <a:alpha val="30000"/>
              </a:srgbClr>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Petromichelakis, Psaros, Kougioumtzoglou (2020), PREM</a:t>
            </a:r>
          </a:p>
        </p:txBody>
      </p:sp>
      <p:sp>
        <p:nvSpPr>
          <p:cNvPr id="16" name="TextBox 15">
            <a:extLst>
              <a:ext uri="{FF2B5EF4-FFF2-40B4-BE49-F238E27FC236}">
                <a16:creationId xmlns:a16="http://schemas.microsoft.com/office/drawing/2014/main" id="{D89CD121-210D-4A7E-ACB7-31365E3F9518}"/>
              </a:ext>
            </a:extLst>
          </p:cNvPr>
          <p:cNvSpPr txBox="1"/>
          <p:nvPr/>
        </p:nvSpPr>
        <p:spPr>
          <a:xfrm>
            <a:off x="647700" y="3543300"/>
            <a:ext cx="3924300" cy="261610"/>
          </a:xfrm>
          <a:prstGeom prst="rect">
            <a:avLst/>
          </a:prstGeom>
          <a:solidFill>
            <a:srgbClr val="304A7E">
              <a:alpha val="8000"/>
            </a:srgbClr>
          </a:solidFill>
          <a:ln w="19050">
            <a:solidFill>
              <a:srgbClr val="304A7E">
                <a:alpha val="30000"/>
              </a:srgbClr>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Zhao, Kougioumtzoglou (2020), PREM</a:t>
            </a:r>
          </a:p>
        </p:txBody>
      </p:sp>
      <p:sp>
        <p:nvSpPr>
          <p:cNvPr id="18" name="TextBox 17">
            <a:extLst>
              <a:ext uri="{FF2B5EF4-FFF2-40B4-BE49-F238E27FC236}">
                <a16:creationId xmlns:a16="http://schemas.microsoft.com/office/drawing/2014/main" id="{D89CD121-210D-4A7E-ACB7-31365E3F9518}"/>
              </a:ext>
            </a:extLst>
          </p:cNvPr>
          <p:cNvSpPr txBox="1"/>
          <p:nvPr/>
        </p:nvSpPr>
        <p:spPr>
          <a:xfrm>
            <a:off x="647700" y="4272290"/>
            <a:ext cx="3924300" cy="261610"/>
          </a:xfrm>
          <a:prstGeom prst="rect">
            <a:avLst/>
          </a:prstGeom>
          <a:solidFill>
            <a:srgbClr val="304A7E">
              <a:alpha val="8000"/>
            </a:srgbClr>
          </a:solidFill>
          <a:ln w="19050">
            <a:solidFill>
              <a:srgbClr val="304A7E">
                <a:alpha val="30000"/>
              </a:srgbClr>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Petromichelakis, Psaros, Kougioumtzoglou (2018), PREM</a:t>
            </a:r>
          </a:p>
        </p:txBody>
      </p:sp>
      <p:sp>
        <p:nvSpPr>
          <p:cNvPr id="20" name="TextBox 19">
            <a:extLst>
              <a:ext uri="{FF2B5EF4-FFF2-40B4-BE49-F238E27FC236}">
                <a16:creationId xmlns:a16="http://schemas.microsoft.com/office/drawing/2014/main" id="{D89CD121-210D-4A7E-ACB7-31365E3F9518}"/>
              </a:ext>
            </a:extLst>
          </p:cNvPr>
          <p:cNvSpPr txBox="1"/>
          <p:nvPr/>
        </p:nvSpPr>
        <p:spPr>
          <a:xfrm>
            <a:off x="647700" y="4958090"/>
            <a:ext cx="3924300" cy="261610"/>
          </a:xfrm>
          <a:prstGeom prst="rect">
            <a:avLst/>
          </a:prstGeom>
          <a:solidFill>
            <a:srgbClr val="304A7E">
              <a:alpha val="8000"/>
            </a:srgbClr>
          </a:solidFill>
          <a:ln w="19050">
            <a:solidFill>
              <a:srgbClr val="304A7E">
                <a:alpha val="30000"/>
              </a:srgbClr>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Kougioumtzoglou (2020), JEM</a:t>
            </a:r>
          </a:p>
        </p:txBody>
      </p:sp>
      <p:sp>
        <p:nvSpPr>
          <p:cNvPr id="22" name="TextBox 21">
            <a:extLst>
              <a:ext uri="{FF2B5EF4-FFF2-40B4-BE49-F238E27FC236}">
                <a16:creationId xmlns:a16="http://schemas.microsoft.com/office/drawing/2014/main" id="{D89CD121-210D-4A7E-ACB7-31365E3F9518}"/>
              </a:ext>
            </a:extLst>
          </p:cNvPr>
          <p:cNvSpPr txBox="1"/>
          <p:nvPr/>
        </p:nvSpPr>
        <p:spPr>
          <a:xfrm>
            <a:off x="647700" y="5681990"/>
            <a:ext cx="4343400" cy="261610"/>
          </a:xfrm>
          <a:prstGeom prst="rect">
            <a:avLst/>
          </a:prstGeom>
          <a:solidFill>
            <a:srgbClr val="304A7E">
              <a:alpha val="8000"/>
            </a:srgbClr>
          </a:solidFill>
          <a:ln w="19050">
            <a:solidFill>
              <a:srgbClr val="304A7E">
                <a:alpha val="30000"/>
              </a:srgbClr>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Psaros, Petromichelakis, Kougioumtzoglou (2018) &amp; (2019), MSSP</a:t>
            </a:r>
          </a:p>
        </p:txBody>
      </p:sp>
      <p:sp>
        <p:nvSpPr>
          <p:cNvPr id="23" name="TextBox 22">
            <a:extLst>
              <a:ext uri="{FF2B5EF4-FFF2-40B4-BE49-F238E27FC236}">
                <a16:creationId xmlns:a16="http://schemas.microsoft.com/office/drawing/2014/main" id="{D89CD121-210D-4A7E-ACB7-31365E3F9518}"/>
              </a:ext>
            </a:extLst>
          </p:cNvPr>
          <p:cNvSpPr txBox="1"/>
          <p:nvPr/>
        </p:nvSpPr>
        <p:spPr>
          <a:xfrm>
            <a:off x="5105400" y="5681990"/>
            <a:ext cx="2857500" cy="430887"/>
          </a:xfrm>
          <a:prstGeom prst="rect">
            <a:avLst/>
          </a:prstGeom>
          <a:solidFill>
            <a:srgbClr val="304A7E">
              <a:alpha val="8000"/>
            </a:srgbClr>
          </a:solidFill>
          <a:ln w="19050">
            <a:solidFill>
              <a:srgbClr val="304A7E">
                <a:alpha val="30000"/>
              </a:srgbClr>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Kougioumtzoglou, Petromichelakis, Psaros (Under review), PREM</a:t>
            </a:r>
          </a:p>
        </p:txBody>
      </p:sp>
    </p:spTree>
    <p:extLst>
      <p:ext uri="{BB962C8B-B14F-4D97-AF65-F5344CB8AC3E}">
        <p14:creationId xmlns:p14="http://schemas.microsoft.com/office/powerpoint/2010/main" val="4148479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6" grpId="0" animBg="1"/>
      <p:bldP spid="18" grpId="0" animBg="1"/>
      <p:bldP spid="20"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ONGOING WORK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40</a:t>
            </a:fld>
            <a:endParaRPr lang="en-US" dirty="0"/>
          </a:p>
        </p:txBody>
      </p:sp>
      <p:sp>
        <p:nvSpPr>
          <p:cNvPr id="25" name="Rectangle 2"/>
          <p:cNvSpPr txBox="1">
            <a:spLocks noChangeArrowheads="1"/>
          </p:cNvSpPr>
          <p:nvPr/>
        </p:nvSpPr>
        <p:spPr>
          <a:xfrm>
            <a:off x="304800" y="1104900"/>
            <a:ext cx="8531186" cy="403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2B284D"/>
                </a:solidFill>
                <a:latin typeface="Arial" panose="020B0604020202020204" pitchFamily="34" charset="0"/>
                <a:cs typeface="Arial" panose="020B0604020202020204" pitchFamily="34" charset="0"/>
              </a:rPr>
              <a:t>Account for systems &amp; excitations modeled via fractional derivatives</a:t>
            </a:r>
          </a:p>
          <a:p>
            <a:pPr marL="0" indent="0">
              <a:buNone/>
            </a:pPr>
            <a:endParaRPr lang="en-US" sz="1600" b="1" dirty="0">
              <a:solidFill>
                <a:srgbClr val="2B284D"/>
              </a:solidFill>
              <a:latin typeface="Arial" panose="020B0604020202020204" pitchFamily="34" charset="0"/>
              <a:cs typeface="Arial" panose="020B0604020202020204" pitchFamily="34" charset="0"/>
            </a:endParaRPr>
          </a:p>
          <a:p>
            <a:pPr marL="0" indent="0">
              <a:buNone/>
            </a:pPr>
            <a:endParaRPr lang="en-US" sz="16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409700"/>
            <a:ext cx="3204916" cy="231302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1969776"/>
            <a:ext cx="3575947" cy="849624"/>
          </a:xfrm>
          <a:prstGeom prst="rect">
            <a:avLst/>
          </a:prstGeom>
        </p:spPr>
      </p:pic>
      <p:sp>
        <p:nvSpPr>
          <p:cNvPr id="11" name="Rectangle 10"/>
          <p:cNvSpPr/>
          <p:nvPr/>
        </p:nvSpPr>
        <p:spPr>
          <a:xfrm>
            <a:off x="552450" y="1843731"/>
            <a:ext cx="3619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475143" y="1409700"/>
            <a:ext cx="19050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41641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ONGOING WORK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41</a:t>
            </a:fld>
            <a:endParaRPr lang="en-US" dirty="0"/>
          </a:p>
        </p:txBody>
      </p:sp>
      <p:sp>
        <p:nvSpPr>
          <p:cNvPr id="25" name="Rectangle 2"/>
          <p:cNvSpPr txBox="1">
            <a:spLocks noChangeArrowheads="1"/>
          </p:cNvSpPr>
          <p:nvPr/>
        </p:nvSpPr>
        <p:spPr>
          <a:xfrm>
            <a:off x="304800" y="1104900"/>
            <a:ext cx="8531186" cy="403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2B284D"/>
                </a:solidFill>
                <a:latin typeface="Arial" panose="020B0604020202020204" pitchFamily="34" charset="0"/>
                <a:cs typeface="Arial" panose="020B0604020202020204" pitchFamily="34" charset="0"/>
              </a:rPr>
              <a:t>Account for excitations modeled via fractional-order filters</a:t>
            </a:r>
          </a:p>
          <a:p>
            <a:pPr marL="0" indent="0">
              <a:buNone/>
            </a:pPr>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Account for MDOF systems in the quadratic approximation</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Efficient marginalization for very high-dimensional systems</a:t>
            </a:r>
          </a:p>
          <a:p>
            <a:endParaRPr lang="en-US" sz="16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709" y="2910581"/>
            <a:ext cx="6245476" cy="2956819"/>
          </a:xfrm>
          <a:prstGeom prst="rect">
            <a:avLst/>
          </a:prstGeom>
        </p:spPr>
      </p:pic>
    </p:spTree>
    <p:extLst>
      <p:ext uri="{BB962C8B-B14F-4D97-AF65-F5344CB8AC3E}">
        <p14:creationId xmlns:p14="http://schemas.microsoft.com/office/powerpoint/2010/main" val="268465936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ONGOING WORK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42</a:t>
            </a:fld>
            <a:endParaRPr lang="en-US" dirty="0"/>
          </a:p>
        </p:txBody>
      </p:sp>
      <p:sp>
        <p:nvSpPr>
          <p:cNvPr id="25" name="Rectangle 2"/>
          <p:cNvSpPr txBox="1">
            <a:spLocks noChangeArrowheads="1"/>
          </p:cNvSpPr>
          <p:nvPr/>
        </p:nvSpPr>
        <p:spPr>
          <a:xfrm>
            <a:off x="304800" y="1104900"/>
            <a:ext cx="8531186" cy="403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2B284D"/>
                </a:solidFill>
                <a:latin typeface="Arial" panose="020B0604020202020204" pitchFamily="34" charset="0"/>
                <a:cs typeface="Arial" panose="020B0604020202020204" pitchFamily="34" charset="0"/>
              </a:rPr>
              <a:t>Account for excitations modeled via fractional-order filters</a:t>
            </a:r>
          </a:p>
          <a:p>
            <a:pPr marL="0" indent="0">
              <a:buNone/>
            </a:pPr>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Account for MDOF systems in the quadratic approximation</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Efficient marginalization for very high-dimensional systems</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Path integral book! </a:t>
            </a:r>
            <a:r>
              <a:rPr lang="en-US" sz="1600" b="1" i="1" dirty="0">
                <a:solidFill>
                  <a:srgbClr val="C00000"/>
                </a:solidFill>
                <a:latin typeface="Arial" panose="020B0604020202020204" pitchFamily="34" charset="0"/>
                <a:cs typeface="Arial" panose="020B0604020202020204" pitchFamily="34" charset="0"/>
              </a:rPr>
              <a:t>Psaros, Kougioumtzoglou and Spanos</a:t>
            </a:r>
          </a:p>
          <a:p>
            <a:endParaRPr lang="en-US" sz="16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03909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FUTURE WORK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43</a:t>
            </a:fld>
            <a:endParaRPr lang="en-US" dirty="0"/>
          </a:p>
        </p:txBody>
      </p:sp>
      <p:sp>
        <p:nvSpPr>
          <p:cNvPr id="25" name="Rectangle 2"/>
          <p:cNvSpPr txBox="1">
            <a:spLocks noChangeArrowheads="1"/>
          </p:cNvSpPr>
          <p:nvPr/>
        </p:nvSpPr>
        <p:spPr>
          <a:xfrm>
            <a:off x="304800" y="1104900"/>
            <a:ext cx="8531186" cy="403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2B284D"/>
                </a:solidFill>
                <a:latin typeface="Arial" panose="020B0604020202020204" pitchFamily="34" charset="0"/>
                <a:cs typeface="Arial" panose="020B0604020202020204" pitchFamily="34" charset="0"/>
              </a:rPr>
              <a:t>Learning sparse representations</a:t>
            </a:r>
          </a:p>
          <a:p>
            <a:endParaRPr lang="en-US" sz="1600" b="1" dirty="0">
              <a:solidFill>
                <a:srgbClr val="2B284D"/>
              </a:solidFill>
              <a:latin typeface="Arial" panose="020B0604020202020204" pitchFamily="34" charset="0"/>
              <a:cs typeface="Arial" panose="020B0604020202020204" pitchFamily="34" charset="0"/>
            </a:endParaRPr>
          </a:p>
          <a:p>
            <a:endParaRPr lang="en-US" sz="16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1562100"/>
            <a:ext cx="2743224" cy="2213971"/>
          </a:xfrm>
          <a:prstGeom prst="rect">
            <a:avLst/>
          </a:prstGeom>
        </p:spPr>
      </p:pic>
      <p:sp>
        <p:nvSpPr>
          <p:cNvPr id="13" name="TextBox 12"/>
          <p:cNvSpPr txBox="1"/>
          <p:nvPr/>
        </p:nvSpPr>
        <p:spPr>
          <a:xfrm>
            <a:off x="615606" y="1763760"/>
            <a:ext cx="2165694" cy="830997"/>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Dictionary learning</a:t>
            </a:r>
          </a:p>
          <a:p>
            <a:pPr defTabSz="457200" fontAlgn="auto">
              <a:lnSpc>
                <a:spcPct val="100000"/>
              </a:lnSpc>
              <a:spcBef>
                <a:spcPts val="0"/>
              </a:spcBef>
              <a:spcAft>
                <a:spcPts val="0"/>
              </a:spcAft>
            </a:pPr>
            <a:endParaRPr lang="en-US" sz="1600" i="1" dirty="0">
              <a:latin typeface="Arial" panose="020B0604020202020204" pitchFamily="34" charset="0"/>
              <a:cs typeface="Arial" panose="020B0604020202020204" pitchFamily="34" charset="0"/>
            </a:endParaRPr>
          </a:p>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Could not generalize!</a:t>
            </a:r>
            <a:endParaRPr lang="en-GB" sz="1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100" y="1576174"/>
            <a:ext cx="2913560" cy="2078775"/>
          </a:xfrm>
          <a:prstGeom prst="rect">
            <a:avLst/>
          </a:prstGeom>
        </p:spPr>
      </p:pic>
    </p:spTree>
    <p:extLst>
      <p:ext uri="{BB962C8B-B14F-4D97-AF65-F5344CB8AC3E}">
        <p14:creationId xmlns:p14="http://schemas.microsoft.com/office/powerpoint/2010/main" val="587136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FUTURE WORK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44</a:t>
            </a:fld>
            <a:endParaRPr lang="en-US" dirty="0"/>
          </a:p>
        </p:txBody>
      </p:sp>
      <p:sp>
        <p:nvSpPr>
          <p:cNvPr id="25" name="Rectangle 2"/>
          <p:cNvSpPr txBox="1">
            <a:spLocks noChangeArrowheads="1"/>
          </p:cNvSpPr>
          <p:nvPr/>
        </p:nvSpPr>
        <p:spPr>
          <a:xfrm>
            <a:off x="304800" y="1104900"/>
            <a:ext cx="8531186" cy="403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2B284D"/>
                </a:solidFill>
                <a:latin typeface="Arial" panose="020B0604020202020204" pitchFamily="34" charset="0"/>
                <a:cs typeface="Arial" panose="020B0604020202020204" pitchFamily="34" charset="0"/>
              </a:rPr>
              <a:t>Learning sparse representations</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Optimal sampling learning</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PDF approximation with physics-based constraints</a:t>
            </a:r>
          </a:p>
          <a:p>
            <a:endParaRPr lang="en-US" sz="1600" b="1" dirty="0">
              <a:solidFill>
                <a:srgbClr val="2B284D"/>
              </a:solidFill>
              <a:latin typeface="Arial" panose="020B0604020202020204" pitchFamily="34" charset="0"/>
              <a:cs typeface="Arial" panose="020B0604020202020204" pitchFamily="34" charset="0"/>
            </a:endParaRPr>
          </a:p>
          <a:p>
            <a:endParaRPr lang="en-US" sz="1600" b="1" dirty="0">
              <a:solidFill>
                <a:srgbClr val="2B284D"/>
              </a:solidFill>
              <a:latin typeface="Arial" panose="020B0604020202020204" pitchFamily="34" charset="0"/>
              <a:cs typeface="Arial" panose="020B0604020202020204" pitchFamily="34" charset="0"/>
            </a:endParaRPr>
          </a:p>
          <a:p>
            <a:endParaRPr lang="en-US" sz="1600" b="1" dirty="0">
              <a:solidFill>
                <a:srgbClr val="2B284D"/>
              </a:solidFill>
              <a:latin typeface="Arial" panose="020B0604020202020204" pitchFamily="34" charset="0"/>
              <a:cs typeface="Arial" panose="020B0604020202020204" pitchFamily="34" charset="0"/>
            </a:endParaRPr>
          </a:p>
          <a:p>
            <a:endParaRPr lang="en-US" sz="16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025E8ABA-002F-428B-9766-A19F5308F9BA}"/>
              </a:ext>
            </a:extLst>
          </p:cNvPr>
          <p:cNvSpPr txBox="1"/>
          <p:nvPr/>
        </p:nvSpPr>
        <p:spPr>
          <a:xfrm>
            <a:off x="4596848" y="4495677"/>
            <a:ext cx="4184986" cy="338554"/>
          </a:xfrm>
          <a:prstGeom prst="rect">
            <a:avLst/>
          </a:prstGeom>
          <a:noFill/>
        </p:spPr>
        <p:txBody>
          <a:bodyPr wrap="square" rtlCol="0">
            <a:spAutoFit/>
          </a:bodyPr>
          <a:lstStyle/>
          <a:p>
            <a:r>
              <a:rPr lang="en-US" sz="1600" i="1" dirty="0">
                <a:solidFill>
                  <a:srgbClr val="C00000"/>
                </a:solidFill>
                <a:effectLst>
                  <a:outerShdw algn="ctr" rotWithShape="0">
                    <a:schemeClr val="tx1">
                      <a:lumMod val="50000"/>
                      <a:lumOff val="50000"/>
                      <a:alpha val="0"/>
                    </a:schemeClr>
                  </a:outerShdw>
                </a:effectLst>
                <a:latin typeface="Arial" panose="020B0604020202020204" pitchFamily="34" charset="0"/>
                <a:cs typeface="Arial" panose="020B0604020202020204" pitchFamily="34" charset="0"/>
              </a:rPr>
              <a:t>(PDF values, fluctuation factors)</a:t>
            </a:r>
          </a:p>
        </p:txBody>
      </p:sp>
      <p:cxnSp>
        <p:nvCxnSpPr>
          <p:cNvPr id="28" name="Straight Arrow Connector 27">
            <a:extLst>
              <a:ext uri="{FF2B5EF4-FFF2-40B4-BE49-F238E27FC236}">
                <a16:creationId xmlns:a16="http://schemas.microsoft.com/office/drawing/2014/main" id="{FE0D3F12-5620-4209-8598-19A758219E81}"/>
              </a:ext>
            </a:extLst>
          </p:cNvPr>
          <p:cNvCxnSpPr>
            <a:cxnSpLocks/>
          </p:cNvCxnSpPr>
          <p:nvPr/>
        </p:nvCxnSpPr>
        <p:spPr>
          <a:xfrm>
            <a:off x="2895600" y="4677736"/>
            <a:ext cx="1714500" cy="0"/>
          </a:xfrm>
          <a:prstGeom prst="straightConnector1">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C699525-F156-4109-A356-E8F0C4C1180F}"/>
              </a:ext>
            </a:extLst>
          </p:cNvPr>
          <p:cNvSpPr txBox="1"/>
          <p:nvPr/>
        </p:nvSpPr>
        <p:spPr>
          <a:xfrm>
            <a:off x="4518309" y="3695700"/>
            <a:ext cx="4511391"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solidFill>
                  <a:srgbClr val="C00000"/>
                </a:solidFill>
                <a:effectLst>
                  <a:outerShdw algn="ctr" rotWithShape="0">
                    <a:schemeClr val="tx1">
                      <a:lumMod val="50000"/>
                      <a:lumOff val="50000"/>
                      <a:alpha val="0"/>
                    </a:schemeClr>
                  </a:outerShdw>
                </a:effectLst>
                <a:latin typeface="Arial" panose="020B0604020202020204" pitchFamily="34" charset="0"/>
                <a:cs typeface="Arial" panose="020B0604020202020204" pitchFamily="34" charset="0"/>
              </a:rPr>
              <a:t>physics-based constraints (e.g., moments)</a:t>
            </a:r>
            <a:endParaRPr lang="en-GB" sz="1600" dirty="0">
              <a:solidFill>
                <a:srgbClr val="C00000"/>
              </a:solidFill>
              <a:effectLst>
                <a:outerShdw algn="ctr" rotWithShape="0">
                  <a:schemeClr val="tx1">
                    <a:lumMod val="50000"/>
                    <a:lumOff val="50000"/>
                    <a:alpha val="0"/>
                  </a:schemeClr>
                </a:outerShdw>
              </a:effectLst>
              <a:latin typeface="Arial" panose="020B0604020202020204" pitchFamily="34" charset="0"/>
              <a:cs typeface="Arial" panose="020B0604020202020204" pitchFamily="34" charset="0"/>
            </a:endParaRPr>
          </a:p>
        </p:txBody>
      </p:sp>
      <p:pic>
        <p:nvPicPr>
          <p:cNvPr id="48" name="Picture 47" descr="A close up of a clock&#10;&#10;Description automatically generated">
            <a:extLst>
              <a:ext uri="{FF2B5EF4-FFF2-40B4-BE49-F238E27FC236}">
                <a16:creationId xmlns:a16="http://schemas.microsoft.com/office/drawing/2014/main" id="{8165DF0A-F1B3-4ACF-87FA-FDD4756B1C88}"/>
              </a:ext>
            </a:extLst>
          </p:cNvPr>
          <p:cNvPicPr>
            <a:picLocks noChangeAspect="1"/>
          </p:cNvPicPr>
          <p:nvPr/>
        </p:nvPicPr>
        <p:blipFill>
          <a:blip r:embed="rId4"/>
          <a:stretch>
            <a:fillRect/>
          </a:stretch>
        </p:blipFill>
        <p:spPr>
          <a:xfrm>
            <a:off x="2378879" y="2925177"/>
            <a:ext cx="4386240" cy="791869"/>
          </a:xfrm>
          <a:prstGeom prst="rect">
            <a:avLst/>
          </a:prstGeom>
        </p:spPr>
      </p:pic>
      <p:cxnSp>
        <p:nvCxnSpPr>
          <p:cNvPr id="49" name="Straight Arrow Connector 48">
            <a:extLst>
              <a:ext uri="{FF2B5EF4-FFF2-40B4-BE49-F238E27FC236}">
                <a16:creationId xmlns:a16="http://schemas.microsoft.com/office/drawing/2014/main" id="{F40A5F04-0C79-4AF6-9E43-E2282A3DAE03}"/>
              </a:ext>
            </a:extLst>
          </p:cNvPr>
          <p:cNvCxnSpPr/>
          <p:nvPr/>
        </p:nvCxnSpPr>
        <p:spPr>
          <a:xfrm>
            <a:off x="3377856" y="3461484"/>
            <a:ext cx="0" cy="7905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718DF17-1BE8-42C2-A1F7-BF8136C380DA}"/>
              </a:ext>
            </a:extLst>
          </p:cNvPr>
          <p:cNvSpPr txBox="1"/>
          <p:nvPr/>
        </p:nvSpPr>
        <p:spPr>
          <a:xfrm>
            <a:off x="2977806" y="4253925"/>
            <a:ext cx="1403689" cy="584775"/>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Sampled PDF values</a:t>
            </a:r>
            <a:endParaRPr lang="en-GB" sz="1600"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00D0DE9E-41B5-41C2-BAE9-5AF78F63BCE0}"/>
              </a:ext>
            </a:extLst>
          </p:cNvPr>
          <p:cNvSpPr/>
          <p:nvPr/>
        </p:nvSpPr>
        <p:spPr>
          <a:xfrm>
            <a:off x="3240167" y="3164591"/>
            <a:ext cx="261938" cy="287533"/>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B6729934-85BD-459D-94B4-88617EE381BE}"/>
              </a:ext>
            </a:extLst>
          </p:cNvPr>
          <p:cNvCxnSpPr/>
          <p:nvPr/>
        </p:nvCxnSpPr>
        <p:spPr>
          <a:xfrm>
            <a:off x="3924300" y="3505200"/>
            <a:ext cx="0" cy="5399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5ADDA5A-4570-466C-9273-7B85C43CF5B7}"/>
              </a:ext>
            </a:extLst>
          </p:cNvPr>
          <p:cNvSpPr txBox="1"/>
          <p:nvPr/>
        </p:nvSpPr>
        <p:spPr>
          <a:xfrm>
            <a:off x="3701711" y="4000500"/>
            <a:ext cx="4184986" cy="338554"/>
          </a:xfrm>
          <a:prstGeom prst="rect">
            <a:avLst/>
          </a:prstGeom>
          <a:noFill/>
        </p:spPr>
        <p:txBody>
          <a:bodyPr wrap="square" rtlCol="0">
            <a:spAutoFit/>
          </a:bodyPr>
          <a:lstStyle/>
          <a:p>
            <a:pPr defTabSz="457200" fontAlgn="auto">
              <a:lnSpc>
                <a:spcPct val="100000"/>
              </a:lnSpc>
              <a:spcBef>
                <a:spcPts val="0"/>
              </a:spcBef>
              <a:spcAft>
                <a:spcPts val="0"/>
              </a:spcAft>
            </a:pPr>
            <a:r>
              <a:rPr lang="en-US" sz="1600" i="1" dirty="0">
                <a:latin typeface="Arial" panose="020B0604020202020204" pitchFamily="34" charset="0"/>
                <a:cs typeface="Arial" panose="020B0604020202020204" pitchFamily="34" charset="0"/>
              </a:rPr>
              <a:t>Approximator </a:t>
            </a:r>
            <a:r>
              <a:rPr lang="en-US" sz="1600" i="1" dirty="0">
                <a:effectLst>
                  <a:outerShdw algn="ctr" rotWithShape="0">
                    <a:schemeClr val="tx1">
                      <a:lumMod val="50000"/>
                      <a:lumOff val="50000"/>
                      <a:alpha val="0"/>
                    </a:schemeClr>
                  </a:outerShdw>
                </a:effectLst>
                <a:latin typeface="Arial" panose="020B0604020202020204" pitchFamily="34" charset="0"/>
                <a:cs typeface="Arial" panose="020B0604020202020204" pitchFamily="34" charset="0"/>
              </a:rPr>
              <a:t>(e.g., neural network)</a:t>
            </a:r>
            <a:endParaRPr lang="en-GB" sz="1600"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3851D8A6-797F-4ED3-91ED-AFE269C459C1}"/>
              </a:ext>
            </a:extLst>
          </p:cNvPr>
          <p:cNvSpPr/>
          <p:nvPr/>
        </p:nvSpPr>
        <p:spPr>
          <a:xfrm>
            <a:off x="3653260" y="3095460"/>
            <a:ext cx="537733" cy="409740"/>
          </a:xfrm>
          <a:prstGeom prst="ellipse">
            <a:avLst/>
          </a:prstGeom>
          <a:noFill/>
          <a:ln w="1905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Bracket 54">
            <a:extLst>
              <a:ext uri="{FF2B5EF4-FFF2-40B4-BE49-F238E27FC236}">
                <a16:creationId xmlns:a16="http://schemas.microsoft.com/office/drawing/2014/main" id="{733C1430-9061-4E7E-BD29-23F1A2291A3E}"/>
              </a:ext>
            </a:extLst>
          </p:cNvPr>
          <p:cNvSpPr/>
          <p:nvPr/>
        </p:nvSpPr>
        <p:spPr>
          <a:xfrm>
            <a:off x="5642465" y="2542396"/>
            <a:ext cx="80010" cy="2220104"/>
          </a:xfrm>
          <a:prstGeom prst="rightBracket">
            <a:avLst/>
          </a:prstGeom>
          <a:ln w="19050">
            <a:solidFill>
              <a:schemeClr val="accent3">
                <a:lumMod val="75000"/>
              </a:schemeClr>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56278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p:bldP spid="50" grpId="0"/>
      <p:bldP spid="51" grpId="0" animBg="1"/>
      <p:bldP spid="53" grpId="0"/>
      <p:bldP spid="54" grpId="0" animBg="1"/>
      <p:bldP spid="5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FUTURE WORK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45</a:t>
            </a:fld>
            <a:endParaRPr lang="en-US" dirty="0"/>
          </a:p>
        </p:txBody>
      </p:sp>
      <p:sp>
        <p:nvSpPr>
          <p:cNvPr id="25" name="Rectangle 2"/>
          <p:cNvSpPr txBox="1">
            <a:spLocks noChangeArrowheads="1"/>
          </p:cNvSpPr>
          <p:nvPr/>
        </p:nvSpPr>
        <p:spPr>
          <a:xfrm>
            <a:off x="304800" y="1104900"/>
            <a:ext cx="8531186" cy="403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2B284D"/>
                </a:solidFill>
                <a:latin typeface="Arial" panose="020B0604020202020204" pitchFamily="34" charset="0"/>
                <a:cs typeface="Arial" panose="020B0604020202020204" pitchFamily="34" charset="0"/>
              </a:rPr>
              <a:t>Learning sparse representations</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Optimal sampling learning</a:t>
            </a:r>
          </a:p>
          <a:p>
            <a:endParaRPr lang="en-US" sz="1600" b="1" dirty="0">
              <a:solidFill>
                <a:srgbClr val="2B284D"/>
              </a:solidFill>
              <a:latin typeface="Arial" panose="020B0604020202020204" pitchFamily="34" charset="0"/>
              <a:cs typeface="Arial" panose="020B0604020202020204" pitchFamily="34" charset="0"/>
            </a:endParaRPr>
          </a:p>
          <a:p>
            <a:r>
              <a:rPr lang="en-US" sz="1600" b="1" dirty="0">
                <a:solidFill>
                  <a:srgbClr val="2B284D"/>
                </a:solidFill>
                <a:latin typeface="Arial" panose="020B0604020202020204" pitchFamily="34" charset="0"/>
                <a:cs typeface="Arial" panose="020B0604020202020204" pitchFamily="34" charset="0"/>
              </a:rPr>
              <a:t>PDF approximation with physics-based constraints</a:t>
            </a:r>
          </a:p>
          <a:p>
            <a:endParaRPr lang="en-US" sz="1900" b="1" dirty="0">
              <a:solidFill>
                <a:srgbClr val="2B284D"/>
              </a:solidFill>
              <a:latin typeface="Arial" panose="020B0604020202020204" pitchFamily="34" charset="0"/>
              <a:cs typeface="Arial" panose="020B0604020202020204" pitchFamily="34" charset="0"/>
            </a:endParaRPr>
          </a:p>
          <a:p>
            <a:pPr>
              <a:lnSpc>
                <a:spcPct val="80000"/>
              </a:lnSpc>
              <a:spcAft>
                <a:spcPts val="450"/>
              </a:spcAft>
            </a:pPr>
            <a:r>
              <a:rPr lang="en-US" sz="1600" b="1" dirty="0">
                <a:solidFill>
                  <a:srgbClr val="2B284D"/>
                </a:solidFill>
                <a:latin typeface="Arial" panose="020B0604020202020204" pitchFamily="34" charset="0"/>
                <a:cs typeface="Arial" panose="020B0604020202020204" pitchFamily="34" charset="0"/>
              </a:rPr>
              <a:t>Solve the variational problem for multiple BCs at once</a:t>
            </a: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994434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1" y="374704"/>
            <a:ext cx="8501588" cy="573917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46</a:t>
            </a:fld>
            <a:endParaRPr lang="en-US" dirty="0"/>
          </a:p>
        </p:txBody>
      </p:sp>
      <p:sp>
        <p:nvSpPr>
          <p:cNvPr id="25" name="Rectangle 2"/>
          <p:cNvSpPr txBox="1">
            <a:spLocks noChangeArrowheads="1"/>
          </p:cNvSpPr>
          <p:nvPr/>
        </p:nvSpPr>
        <p:spPr>
          <a:xfrm>
            <a:off x="304800" y="1104900"/>
            <a:ext cx="8531186" cy="4838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sp>
        <p:nvSpPr>
          <p:cNvPr id="27" name="Rectangle 5"/>
          <p:cNvSpPr>
            <a:spLocks noChangeArrowheads="1"/>
          </p:cNvSpPr>
          <p:nvPr/>
        </p:nvSpPr>
        <p:spPr bwMode="auto">
          <a:xfrm>
            <a:off x="723900" y="3771900"/>
            <a:ext cx="7696200" cy="1563015"/>
          </a:xfrm>
          <a:prstGeom prst="rect">
            <a:avLst/>
          </a:prstGeom>
          <a:noFill/>
          <a:ln w="9525">
            <a:noFill/>
            <a:miter lim="800000"/>
            <a:headEnd/>
            <a:tailEnd/>
          </a:ln>
          <a:effectLst/>
        </p:spPr>
        <p:txBody>
          <a:bodyPr anchor="ctr"/>
          <a:lstStyle/>
          <a:p>
            <a:pPr algn="ctr"/>
            <a:r>
              <a:rPr lang="en-US" sz="2400" b="1" dirty="0">
                <a:solidFill>
                  <a:srgbClr val="C10500"/>
                </a:solidFill>
                <a:latin typeface="Arial" panose="020B0604020202020204" pitchFamily="34" charset="0"/>
                <a:cs typeface="Arial" panose="020B0604020202020204" pitchFamily="34" charset="0"/>
              </a:rPr>
              <a:t>THANK YOU!</a:t>
            </a:r>
          </a:p>
        </p:txBody>
      </p:sp>
      <p:sp>
        <p:nvSpPr>
          <p:cNvPr id="10" name="Rectangle 5"/>
          <p:cNvSpPr>
            <a:spLocks noChangeArrowheads="1"/>
          </p:cNvSpPr>
          <p:nvPr/>
        </p:nvSpPr>
        <p:spPr bwMode="auto">
          <a:xfrm>
            <a:off x="739045" y="1257300"/>
            <a:ext cx="7696200" cy="1320783"/>
          </a:xfrm>
          <a:prstGeom prst="rect">
            <a:avLst/>
          </a:prstGeom>
          <a:solidFill>
            <a:srgbClr val="2B284D"/>
          </a:solidFill>
          <a:ln w="9525">
            <a:noFill/>
            <a:miter lim="800000"/>
            <a:headEnd/>
            <a:tailEnd/>
          </a:ln>
          <a:effectLst/>
        </p:spPr>
        <p:txBody>
          <a:bodyPr anchor="ctr"/>
          <a:lstStyle/>
          <a:p>
            <a:pPr algn="ctr"/>
            <a:r>
              <a:rPr lang="en-US" sz="2400" dirty="0">
                <a:solidFill>
                  <a:schemeClr val="bg1"/>
                </a:solidFill>
                <a:latin typeface="Arial" panose="020B0604020202020204" pitchFamily="34" charset="0"/>
                <a:cs typeface="Arial" panose="020B0604020202020204" pitchFamily="34" charset="0"/>
              </a:rPr>
              <a:t>Path integrals and sparse representations in computational stochastic dynamics</a:t>
            </a:r>
            <a:endParaRPr lang="en-US" sz="2400" b="1" dirty="0">
              <a:solidFill>
                <a:schemeClr val="bg1"/>
              </a:solidFill>
              <a:latin typeface="Arial" panose="020B0604020202020204" pitchFamily="34" charset="0"/>
              <a:cs typeface="Arial" panose="020B0604020202020204" pitchFamily="34" charset="0"/>
            </a:endParaRPr>
          </a:p>
        </p:txBody>
      </p:sp>
      <p:sp>
        <p:nvSpPr>
          <p:cNvPr id="11" name="Rectangle 5"/>
          <p:cNvSpPr>
            <a:spLocks noChangeArrowheads="1"/>
          </p:cNvSpPr>
          <p:nvPr/>
        </p:nvSpPr>
        <p:spPr bwMode="auto">
          <a:xfrm>
            <a:off x="739045" y="2705100"/>
            <a:ext cx="7696200" cy="877215"/>
          </a:xfrm>
          <a:prstGeom prst="rect">
            <a:avLst/>
          </a:prstGeom>
          <a:noFill/>
          <a:ln w="9525">
            <a:noFill/>
            <a:miter lim="800000"/>
            <a:headEnd/>
            <a:tailEnd/>
          </a:ln>
          <a:effectLst/>
        </p:spPr>
        <p:txBody>
          <a:bodyPr anchor="ctr"/>
          <a:lstStyle/>
          <a:p>
            <a:pPr algn="ctr"/>
            <a:r>
              <a:rPr lang="en-US" sz="2200" b="1" dirty="0">
                <a:solidFill>
                  <a:srgbClr val="2B284D"/>
                </a:solidFill>
                <a:latin typeface="Arial" panose="020B0604020202020204" pitchFamily="34" charset="0"/>
                <a:cs typeface="Arial" panose="020B0604020202020204" pitchFamily="34" charset="0"/>
              </a:rPr>
              <a:t>Apostolos Psaros, PhD</a:t>
            </a:r>
          </a:p>
          <a:p>
            <a:pPr algn="ctr"/>
            <a:r>
              <a:rPr lang="en-US" sz="2200" b="1" dirty="0">
                <a:solidFill>
                  <a:srgbClr val="2B284D"/>
                </a:solidFill>
                <a:latin typeface="Arial" panose="020B0604020202020204" pitchFamily="34" charset="0"/>
                <a:cs typeface="Arial" panose="020B0604020202020204" pitchFamily="34" charset="0"/>
              </a:rPr>
              <a:t>Postdoctoral Research Scientist</a:t>
            </a:r>
          </a:p>
        </p:txBody>
      </p:sp>
      <p:sp>
        <p:nvSpPr>
          <p:cNvPr id="18" name="Rectangle 5"/>
          <p:cNvSpPr>
            <a:spLocks noChangeArrowheads="1"/>
          </p:cNvSpPr>
          <p:nvPr/>
        </p:nvSpPr>
        <p:spPr bwMode="auto">
          <a:xfrm>
            <a:off x="723900" y="4838700"/>
            <a:ext cx="7696200" cy="1143915"/>
          </a:xfrm>
          <a:prstGeom prst="rect">
            <a:avLst/>
          </a:prstGeom>
          <a:noFill/>
          <a:ln w="9525">
            <a:noFill/>
            <a:miter lim="800000"/>
            <a:headEnd/>
            <a:tailEnd/>
          </a:ln>
          <a:effectLst/>
        </p:spPr>
        <p:txBody>
          <a:bodyPr anchor="ctr"/>
          <a:lstStyle/>
          <a:p>
            <a:pPr algn="ctr"/>
            <a:r>
              <a:rPr lang="en-US" b="1" dirty="0">
                <a:solidFill>
                  <a:srgbClr val="2B284D"/>
                </a:solidFill>
                <a:latin typeface="Arial" panose="020B0604020202020204" pitchFamily="34" charset="0"/>
                <a:cs typeface="Arial" panose="020B0604020202020204" pitchFamily="34" charset="0"/>
              </a:rPr>
              <a:t>Stochastic Engineering Dynamics Lab</a:t>
            </a:r>
          </a:p>
          <a:p>
            <a:pPr algn="ctr"/>
            <a:r>
              <a:rPr lang="en-US" b="1" dirty="0">
                <a:solidFill>
                  <a:srgbClr val="2B284D"/>
                </a:solidFill>
                <a:latin typeface="Arial" panose="020B0604020202020204" pitchFamily="34" charset="0"/>
                <a:cs typeface="Arial" panose="020B0604020202020204" pitchFamily="34" charset="0"/>
              </a:rPr>
              <a:t>Department of Civil Engineering &amp; Engineering Mechanics</a:t>
            </a:r>
          </a:p>
          <a:p>
            <a:pPr algn="ctr"/>
            <a:r>
              <a:rPr lang="en-US" b="1" dirty="0">
                <a:solidFill>
                  <a:srgbClr val="2B284D"/>
                </a:solidFill>
                <a:latin typeface="Arial" panose="020B0604020202020204" pitchFamily="34" charset="0"/>
                <a:cs typeface="Arial" panose="020B0604020202020204" pitchFamily="34" charset="0"/>
              </a:rPr>
              <a:t>Columbia University</a:t>
            </a:r>
          </a:p>
        </p:txBody>
      </p:sp>
    </p:spTree>
    <p:extLst>
      <p:ext uri="{BB962C8B-B14F-4D97-AF65-F5344CB8AC3E}">
        <p14:creationId xmlns:p14="http://schemas.microsoft.com/office/powerpoint/2010/main" val="210856280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COMMENTS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47</a:t>
            </a:fld>
            <a:endParaRPr lang="en-US" dirty="0"/>
          </a:p>
        </p:txBody>
      </p:sp>
      <p:sp>
        <p:nvSpPr>
          <p:cNvPr id="25" name="Rectangle 2"/>
          <p:cNvSpPr txBox="1">
            <a:spLocks noChangeArrowheads="1"/>
          </p:cNvSpPr>
          <p:nvPr/>
        </p:nvSpPr>
        <p:spPr>
          <a:xfrm>
            <a:off x="304800" y="1104900"/>
            <a:ext cx="8531186" cy="5037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solidFill>
                  <a:srgbClr val="2B284D"/>
                </a:solidFill>
                <a:latin typeface="Arial" panose="020B0604020202020204" pitchFamily="34" charset="0"/>
                <a:cs typeface="Arial" panose="020B0604020202020204" pitchFamily="34" charset="0"/>
              </a:rPr>
              <a:t>Path integral definitions</a:t>
            </a:r>
          </a:p>
          <a:p>
            <a:pPr lvl="1"/>
            <a:r>
              <a:rPr lang="en-US" sz="1500" b="1" dirty="0">
                <a:solidFill>
                  <a:srgbClr val="2B284D"/>
                </a:solidFill>
                <a:latin typeface="Arial" panose="020B0604020202020204" pitchFamily="34" charset="0"/>
                <a:cs typeface="Arial" panose="020B0604020202020204" pitchFamily="34" charset="0"/>
              </a:rPr>
              <a:t>A) Path integral as a shorthand notation for the finite dimensional integral when the number of intermediate points goes to infinity (Volterra approach for handling integrals)</a:t>
            </a:r>
          </a:p>
          <a:p>
            <a:pPr lvl="1"/>
            <a:endParaRPr lang="en-US" sz="1500" b="1" dirty="0">
              <a:solidFill>
                <a:srgbClr val="2B284D"/>
              </a:solidFill>
              <a:latin typeface="Arial" panose="020B0604020202020204" pitchFamily="34" charset="0"/>
              <a:cs typeface="Arial" panose="020B0604020202020204" pitchFamily="34" charset="0"/>
            </a:endParaRPr>
          </a:p>
          <a:p>
            <a:pPr lvl="1"/>
            <a:r>
              <a:rPr lang="en-US" sz="1500" b="1" dirty="0">
                <a:solidFill>
                  <a:srgbClr val="2B284D"/>
                </a:solidFill>
                <a:latin typeface="Arial" panose="020B0604020202020204" pitchFamily="34" charset="0"/>
                <a:cs typeface="Arial" panose="020B0604020202020204" pitchFamily="34" charset="0"/>
              </a:rPr>
              <a:t>B) Define Wiener measure as a proper measure on the set of paths (more mathematically refined)</a:t>
            </a:r>
          </a:p>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1E9D081-4D61-4C82-B619-166DD36CB16C}"/>
              </a:ext>
            </a:extLst>
          </p:cNvPr>
          <p:cNvSpPr txBox="1"/>
          <p:nvPr/>
        </p:nvSpPr>
        <p:spPr>
          <a:xfrm>
            <a:off x="3581400" y="1143000"/>
            <a:ext cx="1295399"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nl-NL" dirty="0"/>
              <a:t>Schulman (1981)</a:t>
            </a:r>
            <a:endParaRPr lang="en-US" dirty="0"/>
          </a:p>
        </p:txBody>
      </p:sp>
    </p:spTree>
    <p:extLst>
      <p:ext uri="{BB962C8B-B14F-4D97-AF65-F5344CB8AC3E}">
        <p14:creationId xmlns:p14="http://schemas.microsoft.com/office/powerpoint/2010/main" val="21757066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COMMENTS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48</a:t>
            </a:fld>
            <a:endParaRPr lang="en-US" dirty="0"/>
          </a:p>
        </p:txBody>
      </p:sp>
      <p:sp>
        <p:nvSpPr>
          <p:cNvPr id="25" name="Rectangle 2"/>
          <p:cNvSpPr txBox="1">
            <a:spLocks noChangeArrowheads="1"/>
          </p:cNvSpPr>
          <p:nvPr/>
        </p:nvSpPr>
        <p:spPr>
          <a:xfrm>
            <a:off x="304800" y="1104900"/>
            <a:ext cx="8531186" cy="5037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solidFill>
                  <a:srgbClr val="2B284D"/>
                </a:solidFill>
                <a:latin typeface="Arial" panose="020B0604020202020204" pitchFamily="34" charset="0"/>
                <a:cs typeface="Arial" panose="020B0604020202020204" pitchFamily="34" charset="0"/>
              </a:rPr>
              <a:t>Wiener integral – well established mathematically</a:t>
            </a: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r>
              <a:rPr lang="en-US" sz="1900" b="1" dirty="0">
                <a:solidFill>
                  <a:srgbClr val="2B284D"/>
                </a:solidFill>
                <a:latin typeface="Arial" panose="020B0604020202020204" pitchFamily="34" charset="0"/>
                <a:cs typeface="Arial" panose="020B0604020202020204" pitchFamily="34" charset="0"/>
              </a:rPr>
              <a:t>Feynman integral – analytical difficulties for rigorous definition</a:t>
            </a:r>
          </a:p>
          <a:p>
            <a:pPr lvl="1"/>
            <a:r>
              <a:rPr lang="en-US" sz="1500" b="1" dirty="0">
                <a:solidFill>
                  <a:srgbClr val="2B284D"/>
                </a:solidFill>
                <a:latin typeface="Arial" panose="020B0604020202020204" pitchFamily="34" charset="0"/>
                <a:cs typeface="Arial" panose="020B0604020202020204" pitchFamily="34" charset="0"/>
              </a:rPr>
              <a:t>Imaginary time variables</a:t>
            </a:r>
          </a:p>
          <a:p>
            <a:pPr lvl="1"/>
            <a:r>
              <a:rPr lang="en-US" sz="1500" b="1" dirty="0">
                <a:solidFill>
                  <a:srgbClr val="2B284D"/>
                </a:solidFill>
                <a:latin typeface="Arial" panose="020B0604020202020204" pitchFamily="34" charset="0"/>
                <a:cs typeface="Arial" panose="020B0604020202020204" pitchFamily="34" charset="0"/>
              </a:rPr>
              <a:t>Reformulation of quantum mechanics </a:t>
            </a:r>
          </a:p>
          <a:p>
            <a:pPr lvl="1"/>
            <a:r>
              <a:rPr lang="en-US" sz="1500" b="1" dirty="0">
                <a:solidFill>
                  <a:srgbClr val="2B284D"/>
                </a:solidFill>
                <a:latin typeface="Arial" panose="020B0604020202020204" pitchFamily="34" charset="0"/>
                <a:cs typeface="Arial" panose="020B0604020202020204" pitchFamily="34" charset="0"/>
              </a:rPr>
              <a:t>Variational principle in quantum mechanics</a:t>
            </a:r>
          </a:p>
          <a:p>
            <a:pPr marL="457200" lvl="1" indent="0">
              <a:buNone/>
            </a:pPr>
            <a:endParaRPr lang="en-US" sz="15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pic>
        <p:nvPicPr>
          <p:cNvPr id="4" name="Picture 3" descr="A close up of a map&#10;&#10;Description automatically generated">
            <a:extLst>
              <a:ext uri="{FF2B5EF4-FFF2-40B4-BE49-F238E27FC236}">
                <a16:creationId xmlns:a16="http://schemas.microsoft.com/office/drawing/2014/main" id="{95959B3E-0841-46EF-93BF-1698CB9E8578}"/>
              </a:ext>
            </a:extLst>
          </p:cNvPr>
          <p:cNvPicPr>
            <a:picLocks noChangeAspect="1"/>
          </p:cNvPicPr>
          <p:nvPr/>
        </p:nvPicPr>
        <p:blipFill>
          <a:blip r:embed="rId4"/>
          <a:stretch>
            <a:fillRect/>
          </a:stretch>
        </p:blipFill>
        <p:spPr>
          <a:xfrm>
            <a:off x="2862637" y="2990697"/>
            <a:ext cx="5707743" cy="779471"/>
          </a:xfrm>
          <a:prstGeom prst="rect">
            <a:avLst/>
          </a:prstGeom>
        </p:spPr>
      </p:pic>
      <p:pic>
        <p:nvPicPr>
          <p:cNvPr id="6" name="Picture 5" descr="A close up of a logo&#10;&#10;Description automatically generated">
            <a:extLst>
              <a:ext uri="{FF2B5EF4-FFF2-40B4-BE49-F238E27FC236}">
                <a16:creationId xmlns:a16="http://schemas.microsoft.com/office/drawing/2014/main" id="{495DC9CB-1512-4568-AD6B-FC3F26744504}"/>
              </a:ext>
            </a:extLst>
          </p:cNvPr>
          <p:cNvPicPr>
            <a:picLocks noChangeAspect="1"/>
          </p:cNvPicPr>
          <p:nvPr/>
        </p:nvPicPr>
        <p:blipFill>
          <a:blip r:embed="rId5"/>
          <a:stretch>
            <a:fillRect/>
          </a:stretch>
        </p:blipFill>
        <p:spPr>
          <a:xfrm>
            <a:off x="3086100" y="1685868"/>
            <a:ext cx="4151293" cy="824234"/>
          </a:xfrm>
          <a:prstGeom prst="rect">
            <a:avLst/>
          </a:prstGeom>
        </p:spPr>
      </p:pic>
      <p:sp>
        <p:nvSpPr>
          <p:cNvPr id="10" name="TextBox 9">
            <a:extLst>
              <a:ext uri="{FF2B5EF4-FFF2-40B4-BE49-F238E27FC236}">
                <a16:creationId xmlns:a16="http://schemas.microsoft.com/office/drawing/2014/main" id="{64536E99-8954-4A3A-8F33-B7475A0FDBFD}"/>
              </a:ext>
            </a:extLst>
          </p:cNvPr>
          <p:cNvSpPr txBox="1"/>
          <p:nvPr/>
        </p:nvSpPr>
        <p:spPr>
          <a:xfrm>
            <a:off x="6477000" y="1166032"/>
            <a:ext cx="2247900"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nl-NL" dirty="0"/>
              <a:t>Chaichian &amp; Demichev (2001)</a:t>
            </a:r>
            <a:endParaRPr lang="en-US" dirty="0"/>
          </a:p>
        </p:txBody>
      </p:sp>
      <p:sp>
        <p:nvSpPr>
          <p:cNvPr id="11" name="TextBox 10">
            <a:extLst>
              <a:ext uri="{FF2B5EF4-FFF2-40B4-BE49-F238E27FC236}">
                <a16:creationId xmlns:a16="http://schemas.microsoft.com/office/drawing/2014/main" id="{EB465672-25D8-4D1D-A68E-82E0D8FFCDBF}"/>
              </a:ext>
            </a:extLst>
          </p:cNvPr>
          <p:cNvSpPr txBox="1"/>
          <p:nvPr/>
        </p:nvSpPr>
        <p:spPr>
          <a:xfrm>
            <a:off x="188576" y="1987890"/>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Expectation </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of F</a:t>
            </a:r>
          </a:p>
        </p:txBody>
      </p:sp>
      <p:sp>
        <p:nvSpPr>
          <p:cNvPr id="13" name="Oval 12">
            <a:extLst>
              <a:ext uri="{FF2B5EF4-FFF2-40B4-BE49-F238E27FC236}">
                <a16:creationId xmlns:a16="http://schemas.microsoft.com/office/drawing/2014/main" id="{214539C1-B5E7-483C-BFE2-E564DB0EED52}"/>
              </a:ext>
            </a:extLst>
          </p:cNvPr>
          <p:cNvSpPr/>
          <p:nvPr/>
        </p:nvSpPr>
        <p:spPr>
          <a:xfrm>
            <a:off x="446005" y="1903404"/>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8C1C478-31C4-4B61-9C7A-AD13BF7A3A5B}"/>
              </a:ext>
            </a:extLst>
          </p:cNvPr>
          <p:cNvSpPr txBox="1"/>
          <p:nvPr/>
        </p:nvSpPr>
        <p:spPr>
          <a:xfrm>
            <a:off x="206665" y="3216812"/>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Wiener </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measure</a:t>
            </a:r>
          </a:p>
        </p:txBody>
      </p:sp>
      <p:sp>
        <p:nvSpPr>
          <p:cNvPr id="16" name="Oval 15">
            <a:extLst>
              <a:ext uri="{FF2B5EF4-FFF2-40B4-BE49-F238E27FC236}">
                <a16:creationId xmlns:a16="http://schemas.microsoft.com/office/drawing/2014/main" id="{85C7EF76-2FC8-461F-A82B-817F0121BA3F}"/>
              </a:ext>
            </a:extLst>
          </p:cNvPr>
          <p:cNvSpPr/>
          <p:nvPr/>
        </p:nvSpPr>
        <p:spPr>
          <a:xfrm>
            <a:off x="446005" y="3163322"/>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781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Wiener path integral formalism</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lvl="1">
              <a:lnSpc>
                <a:spcPct val="80000"/>
              </a:lnSpc>
              <a:spcAft>
                <a:spcPts val="450"/>
              </a:spcAft>
            </a:pPr>
            <a:r>
              <a:rPr lang="en-US" sz="1600" b="1" dirty="0">
                <a:latin typeface="Arial" panose="020B0604020202020204" pitchFamily="34" charset="0"/>
                <a:cs typeface="Arial" panose="020B0604020202020204" pitchFamily="34" charset="0"/>
              </a:rPr>
              <a:t>Wiener process: </a:t>
            </a:r>
          </a:p>
          <a:p>
            <a:pPr lvl="1">
              <a:lnSpc>
                <a:spcPct val="80000"/>
              </a:lnSpc>
              <a:spcAft>
                <a:spcPts val="450"/>
              </a:spcAft>
            </a:pPr>
            <a:r>
              <a:rPr lang="en-US" sz="1600" b="1" dirty="0">
                <a:latin typeface="Arial" panose="020B0604020202020204" pitchFamily="34" charset="0"/>
                <a:cs typeface="Arial" panose="020B0604020202020204" pitchFamily="34" charset="0"/>
              </a:rPr>
              <a:t>Response: </a:t>
            </a:r>
          </a:p>
          <a:p>
            <a:pPr lvl="1">
              <a:lnSpc>
                <a:spcPct val="80000"/>
              </a:lnSpc>
              <a:spcAft>
                <a:spcPts val="450"/>
              </a:spcAft>
            </a:pPr>
            <a:r>
              <a:rPr lang="en-US" sz="1600" b="1" dirty="0">
                <a:latin typeface="Arial" panose="020B0604020202020204" pitchFamily="34" charset="0"/>
                <a:cs typeface="Arial" panose="020B0604020202020204" pitchFamily="34" charset="0"/>
              </a:rPr>
              <a:t>Drift vector:</a:t>
            </a:r>
          </a:p>
          <a:p>
            <a:pPr lvl="1">
              <a:lnSpc>
                <a:spcPct val="80000"/>
              </a:lnSpc>
              <a:spcAft>
                <a:spcPts val="450"/>
              </a:spcAft>
            </a:pPr>
            <a:r>
              <a:rPr lang="en-US" sz="1600" b="1" dirty="0">
                <a:latin typeface="Arial" panose="020B0604020202020204" pitchFamily="34" charset="0"/>
                <a:cs typeface="Arial" panose="020B0604020202020204" pitchFamily="34" charset="0"/>
              </a:rPr>
              <a:t>Diffusion vector: </a:t>
            </a:r>
          </a:p>
          <a:p>
            <a:pPr lvl="1">
              <a:lnSpc>
                <a:spcPct val="80000"/>
              </a:lnSpc>
              <a:spcAft>
                <a:spcPts val="450"/>
              </a:spcAft>
            </a:pPr>
            <a:r>
              <a:rPr lang="en-US" sz="1600" b="1" dirty="0">
                <a:latin typeface="Arial" panose="020B0604020202020204" pitchFamily="34" charset="0"/>
                <a:cs typeface="Arial" panose="020B0604020202020204" pitchFamily="34" charset="0"/>
              </a:rPr>
              <a:t>White noise: </a:t>
            </a: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Formulation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pic>
        <p:nvPicPr>
          <p:cNvPr id="33" name="Picture 32"/>
          <p:cNvPicPr>
            <a:picLocks noChangeAspect="1"/>
          </p:cNvPicPr>
          <p:nvPr/>
        </p:nvPicPr>
        <p:blipFill>
          <a:blip r:embed="rId4"/>
          <a:srcRect/>
          <a:stretch/>
        </p:blipFill>
        <p:spPr>
          <a:xfrm>
            <a:off x="1801021" y="1530525"/>
            <a:ext cx="4218191" cy="419983"/>
          </a:xfrm>
          <a:prstGeom prst="rect">
            <a:avLst/>
          </a:prstGeom>
        </p:spPr>
      </p:pic>
      <p:sp>
        <p:nvSpPr>
          <p:cNvPr id="32" name="TextBox 31"/>
          <p:cNvSpPr txBox="1"/>
          <p:nvPr/>
        </p:nvSpPr>
        <p:spPr>
          <a:xfrm>
            <a:off x="5457571" y="2315918"/>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Ito</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SDE</a:t>
            </a:r>
          </a:p>
        </p:txBody>
      </p:sp>
      <p:sp>
        <p:nvSpPr>
          <p:cNvPr id="48" name="Oval 47"/>
          <p:cNvSpPr/>
          <p:nvPr/>
        </p:nvSpPr>
        <p:spPr>
          <a:xfrm>
            <a:off x="5715000" y="2290668"/>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flipV="1">
            <a:off x="5152658" y="2026077"/>
            <a:ext cx="775589" cy="386015"/>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1C58BFC6-25B7-4DC8-8DA3-1472B5D5A4A3}" type="slidenum">
              <a:rPr lang="en-US" smtClean="0"/>
              <a:t>4</a:t>
            </a:fld>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3298" y="2788469"/>
            <a:ext cx="231874" cy="19240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4829" y="3386577"/>
            <a:ext cx="770834" cy="30732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236" y="3029710"/>
            <a:ext cx="797789" cy="392629"/>
          </a:xfrm>
          <a:prstGeom prst="rect">
            <a:avLst/>
          </a:prstGeom>
        </p:spPr>
      </p:pic>
      <p:pic>
        <p:nvPicPr>
          <p:cNvPr id="8" name="Picture 7"/>
          <p:cNvPicPr>
            <a:picLocks noChangeAspect="1"/>
          </p:cNvPicPr>
          <p:nvPr/>
        </p:nvPicPr>
        <p:blipFill>
          <a:blip r:embed="rId8"/>
          <a:srcRect/>
          <a:stretch/>
        </p:blipFill>
        <p:spPr>
          <a:xfrm>
            <a:off x="2632327" y="4193163"/>
            <a:ext cx="3667637" cy="44334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8760" y="3702818"/>
            <a:ext cx="552531" cy="333273"/>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28130" y="2382019"/>
            <a:ext cx="390580" cy="342948"/>
          </a:xfrm>
          <a:prstGeom prst="rect">
            <a:avLst/>
          </a:prstGeom>
        </p:spPr>
      </p:pic>
      <p:sp>
        <p:nvSpPr>
          <p:cNvPr id="23" name="Oval 22"/>
          <p:cNvSpPr/>
          <p:nvPr/>
        </p:nvSpPr>
        <p:spPr>
          <a:xfrm>
            <a:off x="5715000" y="3221312"/>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5024021" y="3806137"/>
            <a:ext cx="839617" cy="22403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98508" y="3272316"/>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err="1">
                <a:solidFill>
                  <a:srgbClr val="2B284D"/>
                </a:solidFill>
                <a:latin typeface="Arial" panose="020B0604020202020204" pitchFamily="34" charset="0"/>
                <a:cs typeface="Arial" panose="020B0604020202020204" pitchFamily="34" charset="0"/>
              </a:rPr>
              <a:t>Langevin</a:t>
            </a:r>
            <a:r>
              <a:rPr lang="en-GB" sz="1700" b="1" dirty="0">
                <a:solidFill>
                  <a:srgbClr val="2B284D"/>
                </a:solidFill>
                <a:latin typeface="Arial" panose="020B0604020202020204" pitchFamily="34" charset="0"/>
                <a:cs typeface="Arial" panose="020B0604020202020204" pitchFamily="34" charset="0"/>
              </a:rPr>
              <a:t> </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form</a:t>
            </a:r>
          </a:p>
        </p:txBody>
      </p:sp>
      <p:pic>
        <p:nvPicPr>
          <p:cNvPr id="12" name="Picture 11"/>
          <p:cNvPicPr>
            <a:picLocks noChangeAspect="1"/>
          </p:cNvPicPr>
          <p:nvPr/>
        </p:nvPicPr>
        <p:blipFill>
          <a:blip r:embed="rId11"/>
          <a:srcRect/>
          <a:stretch/>
        </p:blipFill>
        <p:spPr>
          <a:xfrm>
            <a:off x="1801020" y="5032883"/>
            <a:ext cx="6744213" cy="858770"/>
          </a:xfrm>
          <a:prstGeom prst="rect">
            <a:avLst/>
          </a:prstGeom>
        </p:spPr>
      </p:pic>
      <p:sp>
        <p:nvSpPr>
          <p:cNvPr id="28" name="Oval 27"/>
          <p:cNvSpPr/>
          <p:nvPr/>
        </p:nvSpPr>
        <p:spPr>
          <a:xfrm>
            <a:off x="316492" y="4147710"/>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2371451" y="4633346"/>
            <a:ext cx="600294" cy="433275"/>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63310" y="432951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Fokker-Planck</a:t>
            </a:r>
          </a:p>
        </p:txBody>
      </p:sp>
    </p:spTree>
    <p:extLst>
      <p:ext uri="{BB962C8B-B14F-4D97-AF65-F5344CB8AC3E}">
        <p14:creationId xmlns:p14="http://schemas.microsoft.com/office/powerpoint/2010/main" val="824490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40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28" grpId="0" animBg="1"/>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COMMENTS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49</a:t>
            </a:fld>
            <a:endParaRPr lang="en-US" dirty="0"/>
          </a:p>
        </p:txBody>
      </p:sp>
      <p:sp>
        <p:nvSpPr>
          <p:cNvPr id="25" name="Rectangle 2"/>
          <p:cNvSpPr txBox="1">
            <a:spLocks noChangeArrowheads="1"/>
          </p:cNvSpPr>
          <p:nvPr/>
        </p:nvSpPr>
        <p:spPr>
          <a:xfrm>
            <a:off x="304800" y="1104900"/>
            <a:ext cx="8531186" cy="5037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solidFill>
                  <a:srgbClr val="2B284D"/>
                </a:solidFill>
                <a:latin typeface="Arial" panose="020B0604020202020204" pitchFamily="34" charset="0"/>
                <a:cs typeface="Arial" panose="020B0604020202020204" pitchFamily="34" charset="0"/>
              </a:rPr>
              <a:t>Path integral solutions</a:t>
            </a:r>
          </a:p>
          <a:p>
            <a:endParaRPr lang="en-US" sz="1900" b="1" dirty="0">
              <a:solidFill>
                <a:srgbClr val="2B284D"/>
              </a:solidFill>
              <a:latin typeface="Arial" panose="020B0604020202020204" pitchFamily="34" charset="0"/>
              <a:cs typeface="Arial" panose="020B0604020202020204" pitchFamily="34" charset="0"/>
            </a:endParaRPr>
          </a:p>
          <a:p>
            <a:pPr lvl="1"/>
            <a:r>
              <a:rPr lang="en-US" sz="1500" b="1" dirty="0">
                <a:solidFill>
                  <a:srgbClr val="2B284D"/>
                </a:solidFill>
                <a:latin typeface="Arial" panose="020B0604020202020204" pitchFamily="34" charset="0"/>
                <a:cs typeface="Arial" panose="020B0604020202020204" pitchFamily="34" charset="0"/>
              </a:rPr>
              <a:t>A) Direct: Analytical/Numerical</a:t>
            </a:r>
          </a:p>
          <a:p>
            <a:pPr lvl="2"/>
            <a:r>
              <a:rPr lang="en-US" sz="1400" b="1" dirty="0">
                <a:solidFill>
                  <a:srgbClr val="2B284D"/>
                </a:solidFill>
                <a:latin typeface="Arial" panose="020B0604020202020204" pitchFamily="34" charset="0"/>
                <a:cs typeface="Arial" panose="020B0604020202020204" pitchFamily="34" charset="0"/>
              </a:rPr>
              <a:t>Discrete expressions – Limits</a:t>
            </a:r>
          </a:p>
          <a:p>
            <a:pPr lvl="2"/>
            <a:r>
              <a:rPr lang="en-US" sz="1400" b="1" dirty="0">
                <a:solidFill>
                  <a:srgbClr val="2B284D"/>
                </a:solidFill>
                <a:latin typeface="Arial" panose="020B0604020202020204" pitchFamily="34" charset="0"/>
                <a:cs typeface="Arial" panose="020B0604020202020204" pitchFamily="34" charset="0"/>
              </a:rPr>
              <a:t>Discrete expressions – Numerical computations</a:t>
            </a:r>
          </a:p>
          <a:p>
            <a:pPr lvl="2"/>
            <a:endParaRPr lang="en-US" sz="1400" b="1" dirty="0">
              <a:solidFill>
                <a:srgbClr val="2B284D"/>
              </a:solidFill>
              <a:latin typeface="Arial" panose="020B0604020202020204" pitchFamily="34" charset="0"/>
              <a:cs typeface="Arial" panose="020B0604020202020204" pitchFamily="34" charset="0"/>
            </a:endParaRPr>
          </a:p>
          <a:p>
            <a:pPr lvl="1"/>
            <a:r>
              <a:rPr lang="en-US" sz="1500" b="1" dirty="0">
                <a:solidFill>
                  <a:srgbClr val="2B284D"/>
                </a:solidFill>
                <a:latin typeface="Arial" panose="020B0604020202020204" pitchFamily="34" charset="0"/>
                <a:cs typeface="Arial" panose="020B0604020202020204" pitchFamily="34" charset="0"/>
              </a:rPr>
              <a:t>B) MC-based</a:t>
            </a:r>
          </a:p>
          <a:p>
            <a:pPr lvl="2"/>
            <a:r>
              <a:rPr lang="en-US" sz="1400" b="1" dirty="0">
                <a:solidFill>
                  <a:srgbClr val="2B284D"/>
                </a:solidFill>
                <a:latin typeface="Arial" panose="020B0604020202020204" pitchFamily="34" charset="0"/>
                <a:cs typeface="Arial" panose="020B0604020202020204" pitchFamily="34" charset="0"/>
              </a:rPr>
              <a:t>Sample from original distribution</a:t>
            </a:r>
          </a:p>
          <a:p>
            <a:pPr lvl="2"/>
            <a:r>
              <a:rPr lang="en-US" sz="1400" b="1" dirty="0">
                <a:solidFill>
                  <a:srgbClr val="2B284D"/>
                </a:solidFill>
                <a:latin typeface="Arial" panose="020B0604020202020204" pitchFamily="34" charset="0"/>
                <a:cs typeface="Arial" panose="020B0604020202020204" pitchFamily="34" charset="0"/>
              </a:rPr>
              <a:t>Break distribution into two parts</a:t>
            </a:r>
          </a:p>
          <a:p>
            <a:pPr lvl="2"/>
            <a:endParaRPr lang="en-US" sz="1400" b="1" dirty="0">
              <a:solidFill>
                <a:srgbClr val="2B284D"/>
              </a:solidFill>
              <a:latin typeface="Arial" panose="020B0604020202020204" pitchFamily="34" charset="0"/>
              <a:cs typeface="Arial" panose="020B0604020202020204" pitchFamily="34" charset="0"/>
            </a:endParaRPr>
          </a:p>
          <a:p>
            <a:pPr marL="461963" lvl="2" indent="225425"/>
            <a:r>
              <a:rPr lang="en-US" sz="1500" b="1" dirty="0">
                <a:solidFill>
                  <a:srgbClr val="2B284D"/>
                </a:solidFill>
                <a:latin typeface="Arial" panose="020B0604020202020204" pitchFamily="34" charset="0"/>
                <a:cs typeface="Arial" panose="020B0604020202020204" pitchFamily="34" charset="0"/>
              </a:rPr>
              <a:t>C) Variational method</a:t>
            </a:r>
          </a:p>
          <a:p>
            <a:pPr marL="0" indent="0">
              <a:buNone/>
            </a:pPr>
            <a:endParaRPr lang="en-US" sz="1400" b="1" dirty="0">
              <a:solidFill>
                <a:srgbClr val="2B284D"/>
              </a:solidFill>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40365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COMMENTS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12" name="Slide Number Placeholder 11"/>
          <p:cNvSpPr>
            <a:spLocks noGrp="1"/>
          </p:cNvSpPr>
          <p:nvPr>
            <p:ph type="sldNum" sz="quarter" idx="12"/>
          </p:nvPr>
        </p:nvSpPr>
        <p:spPr/>
        <p:txBody>
          <a:bodyPr/>
          <a:lstStyle/>
          <a:p>
            <a:fld id="{1C58BFC6-25B7-4DC8-8DA3-1472B5D5A4A3}" type="slidenum">
              <a:rPr lang="en-US" smtClean="0"/>
              <a:t>50</a:t>
            </a:fld>
            <a:endParaRPr lang="en-US" dirty="0"/>
          </a:p>
        </p:txBody>
      </p:sp>
      <p:sp>
        <p:nvSpPr>
          <p:cNvPr id="25" name="Rectangle 2"/>
          <p:cNvSpPr txBox="1">
            <a:spLocks noChangeArrowheads="1"/>
          </p:cNvSpPr>
          <p:nvPr/>
        </p:nvSpPr>
        <p:spPr>
          <a:xfrm>
            <a:off x="304800" y="1104900"/>
            <a:ext cx="8531186" cy="5037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solidFill>
                  <a:srgbClr val="2B284D"/>
                </a:solidFill>
                <a:latin typeface="Arial" panose="020B0604020202020204" pitchFamily="34" charset="0"/>
                <a:cs typeface="Arial" panose="020B0604020202020204" pitchFamily="34" charset="0"/>
              </a:rPr>
              <a:t>Variational problem </a:t>
            </a: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a:p>
            <a:pPr marL="0" indent="0">
              <a:buNone/>
            </a:pPr>
            <a:endParaRPr lang="en-US" sz="1900" b="1" dirty="0">
              <a:solidFill>
                <a:srgbClr val="2B284D"/>
              </a:solidFill>
              <a:latin typeface="Arial" panose="020B0604020202020204" pitchFamily="34" charset="0"/>
              <a:cs typeface="Arial" panose="020B0604020202020204" pitchFamily="34" charset="0"/>
            </a:endParaRPr>
          </a:p>
          <a:p>
            <a:r>
              <a:rPr lang="en-US" sz="1900" b="1" dirty="0">
                <a:solidFill>
                  <a:srgbClr val="2B284D"/>
                </a:solidFill>
                <a:latin typeface="Arial" panose="020B0604020202020204" pitchFamily="34" charset="0"/>
                <a:cs typeface="Arial" panose="020B0604020202020204" pitchFamily="34" charset="0"/>
              </a:rPr>
              <a:t>Constrained variational problem</a:t>
            </a:r>
          </a:p>
          <a:p>
            <a:pPr marL="914400" lvl="1" indent="-457200">
              <a:buFont typeface="+mj-lt"/>
              <a:buAutoNum type="alphaLcParenR"/>
            </a:pPr>
            <a:endParaRPr lang="en-US" sz="1600" b="1" dirty="0">
              <a:solidFill>
                <a:srgbClr val="2B284D"/>
              </a:solidFill>
              <a:latin typeface="Arial" panose="020B0604020202020204" pitchFamily="34" charset="0"/>
              <a:cs typeface="Arial" panose="020B0604020202020204" pitchFamily="34" charset="0"/>
            </a:endParaRPr>
          </a:p>
          <a:p>
            <a:pPr marL="0" indent="0">
              <a:buNone/>
            </a:pPr>
            <a:r>
              <a:rPr lang="en-US" sz="1400" b="1" dirty="0">
                <a:solidFill>
                  <a:srgbClr val="2B284D"/>
                </a:solidFill>
                <a:latin typeface="Arial" panose="020B0604020202020204" pitchFamily="34" charset="0"/>
                <a:cs typeface="Arial" panose="020B0604020202020204" pitchFamily="34" charset="0"/>
              </a:rPr>
              <a:t>	a)</a:t>
            </a:r>
          </a:p>
          <a:p>
            <a:pPr marL="0" indent="0">
              <a:buNone/>
            </a:pPr>
            <a:endParaRPr lang="en-US" sz="1400" b="1" dirty="0">
              <a:solidFill>
                <a:srgbClr val="2B284D"/>
              </a:solidFill>
              <a:latin typeface="Arial" panose="020B0604020202020204" pitchFamily="34" charset="0"/>
              <a:cs typeface="Arial" panose="020B0604020202020204" pitchFamily="34" charset="0"/>
            </a:endParaRPr>
          </a:p>
          <a:p>
            <a:pPr marL="0" indent="0">
              <a:buNone/>
            </a:pPr>
            <a:r>
              <a:rPr lang="en-US" sz="1400" b="1" dirty="0">
                <a:solidFill>
                  <a:srgbClr val="2B284D"/>
                </a:solidFill>
                <a:latin typeface="Arial" panose="020B0604020202020204" pitchFamily="34" charset="0"/>
                <a:cs typeface="Arial" panose="020B0604020202020204" pitchFamily="34" charset="0"/>
              </a:rPr>
              <a:t>	b)  </a:t>
            </a: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marL="0" indent="0">
              <a:lnSpc>
                <a:spcPct val="80000"/>
              </a:lnSpc>
              <a:spcAft>
                <a:spcPts val="450"/>
              </a:spcAft>
              <a:buNone/>
            </a:pPr>
            <a:endParaRPr lang="en-GB" sz="1600" dirty="0">
              <a:latin typeface="Arial" panose="020B0604020202020204" pitchFamily="34" charset="0"/>
              <a:cs typeface="Arial" panose="020B0604020202020204" pitchFamily="34" charset="0"/>
            </a:endParaRPr>
          </a:p>
          <a:p>
            <a:pPr>
              <a:lnSpc>
                <a:spcPct val="80000"/>
              </a:lnSpc>
              <a:spcAft>
                <a:spcPts val="450"/>
              </a:spcAft>
            </a:pPr>
            <a:endParaRPr lang="en-GB" sz="1600" dirty="0">
              <a:latin typeface="Arial" panose="020B0604020202020204" pitchFamily="34" charset="0"/>
              <a:cs typeface="Arial" panose="020B0604020202020204" pitchFamily="34" charset="0"/>
            </a:endParaRPr>
          </a:p>
        </p:txBody>
      </p:sp>
      <p:pic>
        <p:nvPicPr>
          <p:cNvPr id="4" name="Picture 3" descr="A close up of a clock&#10;&#10;Description automatically generated">
            <a:extLst>
              <a:ext uri="{FF2B5EF4-FFF2-40B4-BE49-F238E27FC236}">
                <a16:creationId xmlns:a16="http://schemas.microsoft.com/office/drawing/2014/main" id="{409F1056-FDAE-4B0F-A27F-695FAAA56EDA}"/>
              </a:ext>
            </a:extLst>
          </p:cNvPr>
          <p:cNvPicPr>
            <a:picLocks noChangeAspect="1"/>
          </p:cNvPicPr>
          <p:nvPr/>
        </p:nvPicPr>
        <p:blipFill>
          <a:blip r:embed="rId4"/>
          <a:stretch>
            <a:fillRect/>
          </a:stretch>
        </p:blipFill>
        <p:spPr>
          <a:xfrm>
            <a:off x="495300" y="1447800"/>
            <a:ext cx="2913560" cy="832733"/>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E5D7BCA8-2D7F-44FD-9877-2CDCC0335DA9}"/>
              </a:ext>
            </a:extLst>
          </p:cNvPr>
          <p:cNvPicPr>
            <a:picLocks noChangeAspect="1"/>
          </p:cNvPicPr>
          <p:nvPr/>
        </p:nvPicPr>
        <p:blipFill>
          <a:blip r:embed="rId5"/>
          <a:stretch>
            <a:fillRect/>
          </a:stretch>
        </p:blipFill>
        <p:spPr>
          <a:xfrm>
            <a:off x="4292451" y="1628864"/>
            <a:ext cx="1442691" cy="378377"/>
          </a:xfrm>
          <a:prstGeom prst="rect">
            <a:avLst/>
          </a:prstGeom>
        </p:spPr>
      </p:pic>
      <p:sp>
        <p:nvSpPr>
          <p:cNvPr id="13" name="TextBox 12">
            <a:extLst>
              <a:ext uri="{FF2B5EF4-FFF2-40B4-BE49-F238E27FC236}">
                <a16:creationId xmlns:a16="http://schemas.microsoft.com/office/drawing/2014/main" id="{5A3F2944-E37B-4FF7-82FF-A341A49DF15B}"/>
              </a:ext>
            </a:extLst>
          </p:cNvPr>
          <p:cNvSpPr txBox="1"/>
          <p:nvPr/>
        </p:nvSpPr>
        <p:spPr>
          <a:xfrm>
            <a:off x="6238126" y="1624634"/>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algebraic system</a:t>
            </a:r>
          </a:p>
        </p:txBody>
      </p:sp>
      <p:sp>
        <p:nvSpPr>
          <p:cNvPr id="15" name="TextBox 14">
            <a:extLst>
              <a:ext uri="{FF2B5EF4-FFF2-40B4-BE49-F238E27FC236}">
                <a16:creationId xmlns:a16="http://schemas.microsoft.com/office/drawing/2014/main" id="{CACF0B68-F75F-4F18-94A2-0831C135814E}"/>
              </a:ext>
            </a:extLst>
          </p:cNvPr>
          <p:cNvSpPr txBox="1"/>
          <p:nvPr/>
        </p:nvSpPr>
        <p:spPr>
          <a:xfrm>
            <a:off x="5294486" y="2622553"/>
            <a:ext cx="3283777"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variants of Newton’s method</a:t>
            </a:r>
          </a:p>
        </p:txBody>
      </p:sp>
      <p:sp>
        <p:nvSpPr>
          <p:cNvPr id="16" name="TextBox 15">
            <a:extLst>
              <a:ext uri="{FF2B5EF4-FFF2-40B4-BE49-F238E27FC236}">
                <a16:creationId xmlns:a16="http://schemas.microsoft.com/office/drawing/2014/main" id="{700F470B-DA30-47D4-BF3B-3D6AE4F6B85C}"/>
              </a:ext>
            </a:extLst>
          </p:cNvPr>
          <p:cNvSpPr txBox="1"/>
          <p:nvPr/>
        </p:nvSpPr>
        <p:spPr>
          <a:xfrm>
            <a:off x="1245744" y="2328327"/>
            <a:ext cx="3283777" cy="1138773"/>
          </a:xfrm>
          <a:prstGeom prst="rect">
            <a:avLst/>
          </a:prstGeom>
          <a:noFill/>
        </p:spPr>
        <p:txBody>
          <a:bodyPr wrap="square" rtlCol="0">
            <a:spAutoFit/>
          </a:bodyPr>
          <a:lstStyle/>
          <a:p>
            <a:pPr algn="r" defTabSz="457200" fontAlgn="auto">
              <a:lnSpc>
                <a:spcPct val="100000"/>
              </a:lnSpc>
              <a:spcBef>
                <a:spcPts val="0"/>
              </a:spcBef>
              <a:spcAft>
                <a:spcPts val="0"/>
              </a:spcAft>
            </a:pPr>
            <a:r>
              <a:rPr lang="en-GB" sz="1700" i="1" dirty="0">
                <a:solidFill>
                  <a:srgbClr val="2B284D"/>
                </a:solidFill>
                <a:latin typeface="Arial" panose="020B0604020202020204" pitchFamily="34" charset="0"/>
                <a:cs typeface="Arial" panose="020B0604020202020204" pitchFamily="34" charset="0"/>
              </a:rPr>
              <a:t>Better guess</a:t>
            </a:r>
          </a:p>
          <a:p>
            <a:pPr algn="r" defTabSz="457200" fontAlgn="auto">
              <a:lnSpc>
                <a:spcPct val="100000"/>
              </a:lnSpc>
              <a:spcBef>
                <a:spcPts val="0"/>
              </a:spcBef>
              <a:spcAft>
                <a:spcPts val="0"/>
              </a:spcAft>
            </a:pPr>
            <a:r>
              <a:rPr lang="en-GB" sz="1700" i="1" dirty="0">
                <a:solidFill>
                  <a:srgbClr val="2B284D"/>
                </a:solidFill>
                <a:latin typeface="Arial" panose="020B0604020202020204" pitchFamily="34" charset="0"/>
                <a:cs typeface="Arial" panose="020B0604020202020204" pitchFamily="34" charset="0"/>
              </a:rPr>
              <a:t>Line search</a:t>
            </a:r>
          </a:p>
          <a:p>
            <a:pPr algn="r" defTabSz="457200" fontAlgn="auto">
              <a:lnSpc>
                <a:spcPct val="100000"/>
              </a:lnSpc>
              <a:spcBef>
                <a:spcPts val="0"/>
              </a:spcBef>
              <a:spcAft>
                <a:spcPts val="0"/>
              </a:spcAft>
            </a:pPr>
            <a:r>
              <a:rPr lang="en-GB" sz="1700" i="1" dirty="0">
                <a:solidFill>
                  <a:srgbClr val="2B284D"/>
                </a:solidFill>
                <a:latin typeface="Arial" panose="020B0604020202020204" pitchFamily="34" charset="0"/>
                <a:cs typeface="Arial" panose="020B0604020202020204" pitchFamily="34" charset="0"/>
              </a:rPr>
              <a:t>Trust region</a:t>
            </a:r>
          </a:p>
          <a:p>
            <a:pPr algn="r" defTabSz="457200" fontAlgn="auto">
              <a:lnSpc>
                <a:spcPct val="100000"/>
              </a:lnSpc>
              <a:spcBef>
                <a:spcPts val="0"/>
              </a:spcBef>
              <a:spcAft>
                <a:spcPts val="0"/>
              </a:spcAft>
            </a:pPr>
            <a:r>
              <a:rPr lang="en-GB" sz="1700" i="1" dirty="0">
                <a:solidFill>
                  <a:srgbClr val="2B284D"/>
                </a:solidFill>
                <a:latin typeface="Arial" panose="020B0604020202020204" pitchFamily="34" charset="0"/>
                <a:cs typeface="Arial" panose="020B0604020202020204" pitchFamily="34" charset="0"/>
              </a:rPr>
              <a:t>Backtracking</a:t>
            </a:r>
          </a:p>
        </p:txBody>
      </p:sp>
      <p:sp>
        <p:nvSpPr>
          <p:cNvPr id="17" name="Right Bracket 16">
            <a:extLst>
              <a:ext uri="{FF2B5EF4-FFF2-40B4-BE49-F238E27FC236}">
                <a16:creationId xmlns:a16="http://schemas.microsoft.com/office/drawing/2014/main" id="{03029BA8-47F9-4F94-BF3E-F4D13CFBB236}"/>
              </a:ext>
            </a:extLst>
          </p:cNvPr>
          <p:cNvSpPr/>
          <p:nvPr/>
        </p:nvSpPr>
        <p:spPr>
          <a:xfrm rot="10800000" flipH="1">
            <a:off x="4508849" y="2412220"/>
            <a:ext cx="45719" cy="972332"/>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5E85616-E05D-4832-9FC9-3CACEAB0B395}"/>
              </a:ext>
            </a:extLst>
          </p:cNvPr>
          <p:cNvCxnSpPr/>
          <p:nvPr/>
        </p:nvCxnSpPr>
        <p:spPr>
          <a:xfrm>
            <a:off x="7526135" y="2050830"/>
            <a:ext cx="0" cy="539970"/>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7D599A-7837-4E7C-BB57-1A24CA2AEADA}"/>
              </a:ext>
            </a:extLst>
          </p:cNvPr>
          <p:cNvCxnSpPr>
            <a:cxnSpLocks/>
          </p:cNvCxnSpPr>
          <p:nvPr/>
        </p:nvCxnSpPr>
        <p:spPr>
          <a:xfrm rot="5400000">
            <a:off x="5013796" y="2472842"/>
            <a:ext cx="0" cy="653364"/>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A0A7CD9-ADFE-4460-B534-C5A71F930052}"/>
              </a:ext>
            </a:extLst>
          </p:cNvPr>
          <p:cNvCxnSpPr>
            <a:cxnSpLocks/>
          </p:cNvCxnSpPr>
          <p:nvPr/>
        </p:nvCxnSpPr>
        <p:spPr>
          <a:xfrm rot="-5400000">
            <a:off x="3831882" y="1469593"/>
            <a:ext cx="0" cy="653364"/>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A12E3A-3F69-4EE7-8D66-15323CF9DF7B}"/>
              </a:ext>
            </a:extLst>
          </p:cNvPr>
          <p:cNvCxnSpPr>
            <a:cxnSpLocks/>
          </p:cNvCxnSpPr>
          <p:nvPr/>
        </p:nvCxnSpPr>
        <p:spPr>
          <a:xfrm rot="-5400000">
            <a:off x="6131268" y="1491370"/>
            <a:ext cx="0" cy="653364"/>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21528B5-F210-41EF-9F05-707D33432845}"/>
              </a:ext>
            </a:extLst>
          </p:cNvPr>
          <p:cNvSpPr/>
          <p:nvPr/>
        </p:nvSpPr>
        <p:spPr>
          <a:xfrm>
            <a:off x="6591300" y="1638300"/>
            <a:ext cx="1924050" cy="316243"/>
          </a:xfrm>
          <a:prstGeom prst="rect">
            <a:avLst/>
          </a:prstGeom>
          <a:noFill/>
          <a:ln>
            <a:solidFill>
              <a:srgbClr val="304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E1500F7-77BE-4114-A1CF-E4EF28E1D3AD}"/>
              </a:ext>
            </a:extLst>
          </p:cNvPr>
          <p:cNvSpPr/>
          <p:nvPr/>
        </p:nvSpPr>
        <p:spPr>
          <a:xfrm>
            <a:off x="5397598" y="2660253"/>
            <a:ext cx="3098702" cy="316243"/>
          </a:xfrm>
          <a:prstGeom prst="rect">
            <a:avLst/>
          </a:prstGeom>
          <a:noFill/>
          <a:ln>
            <a:solidFill>
              <a:srgbClr val="304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E14DB07-85F1-4BED-ACF4-BDBF8578E424}"/>
              </a:ext>
            </a:extLst>
          </p:cNvPr>
          <p:cNvPicPr>
            <a:picLocks noChangeAspect="1"/>
          </p:cNvPicPr>
          <p:nvPr/>
        </p:nvPicPr>
        <p:blipFill rotWithShape="1">
          <a:blip r:embed="rId6">
            <a:extLst>
              <a:ext uri="{28A0092B-C50C-407E-A947-70E740481C1C}">
                <a14:useLocalDpi xmlns:a14="http://schemas.microsoft.com/office/drawing/2010/main" val="0"/>
              </a:ext>
            </a:extLst>
          </a:blip>
          <a:srcRect t="64909"/>
          <a:stretch/>
        </p:blipFill>
        <p:spPr>
          <a:xfrm>
            <a:off x="4724400" y="4152900"/>
            <a:ext cx="3860391" cy="317283"/>
          </a:xfrm>
          <a:prstGeom prst="rect">
            <a:avLst/>
          </a:prstGeom>
        </p:spPr>
      </p:pic>
      <p:sp>
        <p:nvSpPr>
          <p:cNvPr id="31" name="Right Bracket 30">
            <a:extLst>
              <a:ext uri="{FF2B5EF4-FFF2-40B4-BE49-F238E27FC236}">
                <a16:creationId xmlns:a16="http://schemas.microsoft.com/office/drawing/2014/main" id="{45B19D66-C46E-4FB3-B371-55BFA521942C}"/>
              </a:ext>
            </a:extLst>
          </p:cNvPr>
          <p:cNvSpPr/>
          <p:nvPr/>
        </p:nvSpPr>
        <p:spPr>
          <a:xfrm flipH="1">
            <a:off x="4686300" y="3657600"/>
            <a:ext cx="45719" cy="765822"/>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4" name="Picture 33" descr="A picture containing clock&#10;&#10;Description automatically generated">
            <a:extLst>
              <a:ext uri="{FF2B5EF4-FFF2-40B4-BE49-F238E27FC236}">
                <a16:creationId xmlns:a16="http://schemas.microsoft.com/office/drawing/2014/main" id="{11973C68-18A8-4345-8816-FEDC024992EC}"/>
              </a:ext>
            </a:extLst>
          </p:cNvPr>
          <p:cNvPicPr>
            <a:picLocks noChangeAspect="1"/>
          </p:cNvPicPr>
          <p:nvPr/>
        </p:nvPicPr>
        <p:blipFill>
          <a:blip r:embed="rId7"/>
          <a:stretch>
            <a:fillRect/>
          </a:stretch>
        </p:blipFill>
        <p:spPr>
          <a:xfrm>
            <a:off x="4734690" y="3393403"/>
            <a:ext cx="3525408" cy="812060"/>
          </a:xfrm>
          <a:prstGeom prst="rect">
            <a:avLst/>
          </a:prstGeom>
        </p:spPr>
      </p:pic>
      <p:pic>
        <p:nvPicPr>
          <p:cNvPr id="10" name="Picture 9" descr="A close up of a logo&#10;&#10;Description automatically generated">
            <a:extLst>
              <a:ext uri="{FF2B5EF4-FFF2-40B4-BE49-F238E27FC236}">
                <a16:creationId xmlns:a16="http://schemas.microsoft.com/office/drawing/2014/main" id="{2D498EC7-FE84-4B1B-895D-51F92C8151B7}"/>
              </a:ext>
            </a:extLst>
          </p:cNvPr>
          <p:cNvPicPr>
            <a:picLocks noChangeAspect="1"/>
          </p:cNvPicPr>
          <p:nvPr/>
        </p:nvPicPr>
        <p:blipFill>
          <a:blip r:embed="rId8"/>
          <a:stretch>
            <a:fillRect/>
          </a:stretch>
        </p:blipFill>
        <p:spPr>
          <a:xfrm>
            <a:off x="3119684" y="914400"/>
            <a:ext cx="3204916" cy="745375"/>
          </a:xfrm>
          <a:prstGeom prst="rect">
            <a:avLst/>
          </a:prstGeom>
        </p:spPr>
      </p:pic>
      <p:pic>
        <p:nvPicPr>
          <p:cNvPr id="36" name="Picture 35">
            <a:extLst>
              <a:ext uri="{FF2B5EF4-FFF2-40B4-BE49-F238E27FC236}">
                <a16:creationId xmlns:a16="http://schemas.microsoft.com/office/drawing/2014/main" id="{B35481B0-5697-4A6A-AFD2-3AB5FCD46FDC}"/>
              </a:ext>
            </a:extLst>
          </p:cNvPr>
          <p:cNvPicPr>
            <a:picLocks noChangeAspect="1"/>
          </p:cNvPicPr>
          <p:nvPr/>
        </p:nvPicPr>
        <p:blipFill>
          <a:blip r:embed="rId9"/>
          <a:srcRect/>
          <a:stretch/>
        </p:blipFill>
        <p:spPr>
          <a:xfrm>
            <a:off x="1596394" y="4463420"/>
            <a:ext cx="2325910" cy="333118"/>
          </a:xfrm>
          <a:prstGeom prst="rect">
            <a:avLst/>
          </a:prstGeom>
        </p:spPr>
      </p:pic>
      <p:cxnSp>
        <p:nvCxnSpPr>
          <p:cNvPr id="38" name="Straight Arrow Connector 37">
            <a:extLst>
              <a:ext uri="{FF2B5EF4-FFF2-40B4-BE49-F238E27FC236}">
                <a16:creationId xmlns:a16="http://schemas.microsoft.com/office/drawing/2014/main" id="{28B38494-D95F-4ED2-9B5B-39EF508E955D}"/>
              </a:ext>
            </a:extLst>
          </p:cNvPr>
          <p:cNvCxnSpPr>
            <a:cxnSpLocks/>
          </p:cNvCxnSpPr>
          <p:nvPr/>
        </p:nvCxnSpPr>
        <p:spPr>
          <a:xfrm rot="-5400000">
            <a:off x="4512018" y="4321518"/>
            <a:ext cx="0" cy="653364"/>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4E1DB01-D3CB-409A-9EEE-29315CC741DF}"/>
              </a:ext>
            </a:extLst>
          </p:cNvPr>
          <p:cNvSpPr txBox="1"/>
          <p:nvPr/>
        </p:nvSpPr>
        <p:spPr>
          <a:xfrm>
            <a:off x="4876800" y="4482134"/>
            <a:ext cx="3998682"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same EL equations + constraints</a:t>
            </a:r>
          </a:p>
        </p:txBody>
      </p:sp>
      <p:sp>
        <p:nvSpPr>
          <p:cNvPr id="42" name="Rectangle 41">
            <a:extLst>
              <a:ext uri="{FF2B5EF4-FFF2-40B4-BE49-F238E27FC236}">
                <a16:creationId xmlns:a16="http://schemas.microsoft.com/office/drawing/2014/main" id="{36143D70-4611-4517-89F7-A32DE45FB9BA}"/>
              </a:ext>
            </a:extLst>
          </p:cNvPr>
          <p:cNvSpPr/>
          <p:nvPr/>
        </p:nvSpPr>
        <p:spPr>
          <a:xfrm>
            <a:off x="5060943" y="4531277"/>
            <a:ext cx="3718689" cy="269323"/>
          </a:xfrm>
          <a:prstGeom prst="rect">
            <a:avLst/>
          </a:prstGeom>
          <a:noFill/>
          <a:ln>
            <a:solidFill>
              <a:srgbClr val="304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able&#10;&#10;Description automatically generated">
            <a:extLst>
              <a:ext uri="{FF2B5EF4-FFF2-40B4-BE49-F238E27FC236}">
                <a16:creationId xmlns:a16="http://schemas.microsoft.com/office/drawing/2014/main" id="{6B21EF1A-CB69-48AA-BCCE-9BC419A9F3D3}"/>
              </a:ext>
            </a:extLst>
          </p:cNvPr>
          <p:cNvPicPr>
            <a:picLocks noChangeAspect="1"/>
          </p:cNvPicPr>
          <p:nvPr/>
        </p:nvPicPr>
        <p:blipFill>
          <a:blip r:embed="rId10"/>
          <a:stretch>
            <a:fillRect/>
          </a:stretch>
        </p:blipFill>
        <p:spPr>
          <a:xfrm>
            <a:off x="1645919" y="4954805"/>
            <a:ext cx="2913560" cy="361138"/>
          </a:xfrm>
          <a:prstGeom prst="rect">
            <a:avLst/>
          </a:prstGeom>
        </p:spPr>
      </p:pic>
      <p:pic>
        <p:nvPicPr>
          <p:cNvPr id="45" name="Picture 44" descr="A close up of a logo&#10;&#10;Description automatically generated">
            <a:extLst>
              <a:ext uri="{FF2B5EF4-FFF2-40B4-BE49-F238E27FC236}">
                <a16:creationId xmlns:a16="http://schemas.microsoft.com/office/drawing/2014/main" id="{C408972E-FAC7-4517-BC9C-79EF27D7EBFD}"/>
              </a:ext>
            </a:extLst>
          </p:cNvPr>
          <p:cNvPicPr>
            <a:picLocks noChangeAspect="1"/>
          </p:cNvPicPr>
          <p:nvPr/>
        </p:nvPicPr>
        <p:blipFill>
          <a:blip r:embed="rId11"/>
          <a:stretch>
            <a:fillRect/>
          </a:stretch>
        </p:blipFill>
        <p:spPr>
          <a:xfrm>
            <a:off x="1688094" y="5250650"/>
            <a:ext cx="1558025" cy="654850"/>
          </a:xfrm>
          <a:prstGeom prst="rect">
            <a:avLst/>
          </a:prstGeom>
        </p:spPr>
      </p:pic>
      <p:sp>
        <p:nvSpPr>
          <p:cNvPr id="47" name="Right Bracket 46">
            <a:extLst>
              <a:ext uri="{FF2B5EF4-FFF2-40B4-BE49-F238E27FC236}">
                <a16:creationId xmlns:a16="http://schemas.microsoft.com/office/drawing/2014/main" id="{17C6D4FE-B245-4C8E-94F2-A49A2AA6160E}"/>
              </a:ext>
            </a:extLst>
          </p:cNvPr>
          <p:cNvSpPr/>
          <p:nvPr/>
        </p:nvSpPr>
        <p:spPr>
          <a:xfrm flipH="1">
            <a:off x="1638300" y="4991100"/>
            <a:ext cx="45719" cy="765822"/>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ight Bracket 47">
            <a:extLst>
              <a:ext uri="{FF2B5EF4-FFF2-40B4-BE49-F238E27FC236}">
                <a16:creationId xmlns:a16="http://schemas.microsoft.com/office/drawing/2014/main" id="{CDC1F4DD-7616-4F80-A7CF-7A7A81AD276D}"/>
              </a:ext>
            </a:extLst>
          </p:cNvPr>
          <p:cNvSpPr/>
          <p:nvPr/>
        </p:nvSpPr>
        <p:spPr>
          <a:xfrm rot="10800000" flipH="1">
            <a:off x="4610100" y="4991100"/>
            <a:ext cx="45719" cy="765822"/>
          </a:xfrm>
          <a:prstGeom prst="rightBracket">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E4905C67-51D9-4017-AFA8-9CDDA99AC707}"/>
              </a:ext>
            </a:extLst>
          </p:cNvPr>
          <p:cNvSpPr txBox="1"/>
          <p:nvPr/>
        </p:nvSpPr>
        <p:spPr>
          <a:xfrm>
            <a:off x="-114300" y="4343400"/>
            <a:ext cx="1613068"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EL </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equations</a:t>
            </a:r>
          </a:p>
        </p:txBody>
      </p:sp>
      <p:sp>
        <p:nvSpPr>
          <p:cNvPr id="51" name="Rectangle 50">
            <a:extLst>
              <a:ext uri="{FF2B5EF4-FFF2-40B4-BE49-F238E27FC236}">
                <a16:creationId xmlns:a16="http://schemas.microsoft.com/office/drawing/2014/main" id="{E3BC0E4C-9589-415E-AAE5-EAACB63A097B}"/>
              </a:ext>
            </a:extLst>
          </p:cNvPr>
          <p:cNvSpPr/>
          <p:nvPr/>
        </p:nvSpPr>
        <p:spPr>
          <a:xfrm>
            <a:off x="152400" y="4381500"/>
            <a:ext cx="1066800" cy="533400"/>
          </a:xfrm>
          <a:prstGeom prst="rect">
            <a:avLst/>
          </a:prstGeom>
          <a:noFill/>
          <a:ln>
            <a:solidFill>
              <a:srgbClr val="304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4AE8440-9CE1-43DC-A0DC-79F4A8A31193}"/>
              </a:ext>
            </a:extLst>
          </p:cNvPr>
          <p:cNvSpPr txBox="1"/>
          <p:nvPr/>
        </p:nvSpPr>
        <p:spPr>
          <a:xfrm>
            <a:off x="-114300" y="5023247"/>
            <a:ext cx="1613068"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Rayleigh</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-Ritz</a:t>
            </a:r>
          </a:p>
        </p:txBody>
      </p:sp>
      <p:sp>
        <p:nvSpPr>
          <p:cNvPr id="53" name="Rectangle 52">
            <a:extLst>
              <a:ext uri="{FF2B5EF4-FFF2-40B4-BE49-F238E27FC236}">
                <a16:creationId xmlns:a16="http://schemas.microsoft.com/office/drawing/2014/main" id="{64900836-AF30-4766-8E30-336C83F2EE69}"/>
              </a:ext>
            </a:extLst>
          </p:cNvPr>
          <p:cNvSpPr/>
          <p:nvPr/>
        </p:nvSpPr>
        <p:spPr>
          <a:xfrm>
            <a:off x="152400" y="5061347"/>
            <a:ext cx="1066800" cy="533400"/>
          </a:xfrm>
          <a:prstGeom prst="rect">
            <a:avLst/>
          </a:prstGeom>
          <a:noFill/>
          <a:ln>
            <a:solidFill>
              <a:srgbClr val="304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4BC08556-4AB6-4638-8C85-5307F66DF187}"/>
              </a:ext>
            </a:extLst>
          </p:cNvPr>
          <p:cNvCxnSpPr>
            <a:cxnSpLocks/>
            <a:endCxn id="55" idx="1"/>
          </p:cNvCxnSpPr>
          <p:nvPr/>
        </p:nvCxnSpPr>
        <p:spPr>
          <a:xfrm flipV="1">
            <a:off x="4834854" y="5118929"/>
            <a:ext cx="797580" cy="217694"/>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1A43CAB-FBA6-499B-9280-60DB0573D156}"/>
              </a:ext>
            </a:extLst>
          </p:cNvPr>
          <p:cNvSpPr txBox="1"/>
          <p:nvPr/>
        </p:nvSpPr>
        <p:spPr>
          <a:xfrm>
            <a:off x="5632434" y="4941957"/>
            <a:ext cx="2482866"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Lagrange multipliers</a:t>
            </a:r>
          </a:p>
        </p:txBody>
      </p:sp>
      <p:sp>
        <p:nvSpPr>
          <p:cNvPr id="58" name="Rectangle 57">
            <a:extLst>
              <a:ext uri="{FF2B5EF4-FFF2-40B4-BE49-F238E27FC236}">
                <a16:creationId xmlns:a16="http://schemas.microsoft.com/office/drawing/2014/main" id="{8B4A8A41-0FCA-4E8D-9891-D104B5C1F222}"/>
              </a:ext>
            </a:extLst>
          </p:cNvPr>
          <p:cNvSpPr/>
          <p:nvPr/>
        </p:nvSpPr>
        <p:spPr>
          <a:xfrm>
            <a:off x="5723477" y="4979657"/>
            <a:ext cx="2328101" cy="316243"/>
          </a:xfrm>
          <a:prstGeom prst="rect">
            <a:avLst/>
          </a:prstGeom>
          <a:noFill/>
          <a:ln>
            <a:solidFill>
              <a:srgbClr val="304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B8A4DCA0-51E5-4FEB-BF5E-92E290CF0437}"/>
              </a:ext>
            </a:extLst>
          </p:cNvPr>
          <p:cNvCxnSpPr>
            <a:cxnSpLocks/>
          </p:cNvCxnSpPr>
          <p:nvPr/>
        </p:nvCxnSpPr>
        <p:spPr>
          <a:xfrm>
            <a:off x="4846542" y="5352223"/>
            <a:ext cx="785892" cy="274409"/>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57445A-476E-4C59-8EF1-B4B81749597C}"/>
              </a:ext>
            </a:extLst>
          </p:cNvPr>
          <p:cNvSpPr/>
          <p:nvPr/>
        </p:nvSpPr>
        <p:spPr>
          <a:xfrm>
            <a:off x="5739245" y="5474957"/>
            <a:ext cx="2528455" cy="316243"/>
          </a:xfrm>
          <a:prstGeom prst="rect">
            <a:avLst/>
          </a:prstGeom>
          <a:noFill/>
          <a:ln>
            <a:solidFill>
              <a:srgbClr val="304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D62F7FF-3A5F-436A-A52F-B42B7326D400}"/>
              </a:ext>
            </a:extLst>
          </p:cNvPr>
          <p:cNvSpPr txBox="1"/>
          <p:nvPr/>
        </p:nvSpPr>
        <p:spPr>
          <a:xfrm>
            <a:off x="5562600" y="5448300"/>
            <a:ext cx="2907113"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Augmented </a:t>
            </a:r>
            <a:r>
              <a:rPr lang="en-GB" sz="1700" b="1" dirty="0" err="1">
                <a:solidFill>
                  <a:srgbClr val="2B284D"/>
                </a:solidFill>
                <a:latin typeface="Arial" panose="020B0604020202020204" pitchFamily="34" charset="0"/>
                <a:cs typeface="Arial" panose="020B0604020202020204" pitchFamily="34" charset="0"/>
              </a:rPr>
              <a:t>Lagrangian</a:t>
            </a:r>
            <a:endParaRPr lang="en-GB" sz="1700" b="1" dirty="0">
              <a:solidFill>
                <a:srgbClr val="2B284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0382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0" grpId="0"/>
      <p:bldP spid="42" grpId="0" animBg="1"/>
      <p:bldP spid="47" grpId="0" animBg="1"/>
      <p:bldP spid="48" grpId="0" animBg="1"/>
      <p:bldP spid="50" grpId="0"/>
      <p:bldP spid="51" grpId="0" animBg="1"/>
      <p:bldP spid="52" grpId="0"/>
      <p:bldP spid="53" grpId="0" animBg="1"/>
      <p:bldP spid="55" grpId="0"/>
      <p:bldP spid="58" grpId="0" animBg="1"/>
      <p:bldP spid="62" grpId="0" animBg="1"/>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177438"/>
            <a:ext cx="7868314" cy="1893004"/>
          </a:xfrm>
          <a:prstGeom prst="rect">
            <a:avLst/>
          </a:prstGeom>
        </p:spPr>
      </p:pic>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Wiener path integral formalism</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a:lnSpc>
                <a:spcPct val="80000"/>
              </a:lnSpc>
              <a:spcAft>
                <a:spcPts val="450"/>
              </a:spcAft>
            </a:pPr>
            <a:r>
              <a:rPr lang="en-US" sz="1900" dirty="0">
                <a:latin typeface="Arial" panose="020B0604020202020204" pitchFamily="34" charset="0"/>
                <a:cs typeface="Arial" panose="020B0604020202020204" pitchFamily="34" charset="0"/>
              </a:rPr>
              <a:t>Satisfies Fokker-Planck equation</a:t>
            </a:r>
          </a:p>
          <a:p>
            <a:pPr>
              <a:lnSpc>
                <a:spcPct val="80000"/>
              </a:lnSpc>
              <a:spcAft>
                <a:spcPts val="450"/>
              </a:spcAft>
            </a:pPr>
            <a:r>
              <a:rPr lang="en-US" sz="1900" dirty="0">
                <a:latin typeface="Arial" panose="020B0604020202020204" pitchFamily="34" charset="0"/>
                <a:cs typeface="Arial" panose="020B0604020202020204" pitchFamily="34" charset="0"/>
              </a:rPr>
              <a:t>Path probability as a compound event</a:t>
            </a:r>
          </a:p>
          <a:p>
            <a:pPr>
              <a:lnSpc>
                <a:spcPct val="80000"/>
              </a:lnSpc>
              <a:spcAft>
                <a:spcPts val="450"/>
              </a:spcAft>
            </a:pPr>
            <a:endParaRPr lang="en-US" sz="1900" dirty="0">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Formulation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5</a:t>
            </a:fld>
            <a:endParaRPr lang="en-US" dirty="0"/>
          </a:p>
        </p:txBody>
      </p:sp>
      <p:sp>
        <p:nvSpPr>
          <p:cNvPr id="25" name="TextBox 24"/>
          <p:cNvSpPr txBox="1"/>
          <p:nvPr/>
        </p:nvSpPr>
        <p:spPr>
          <a:xfrm>
            <a:off x="5917490" y="2177438"/>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Short-time</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propagator</a:t>
            </a:r>
          </a:p>
        </p:txBody>
      </p:sp>
      <p:sp>
        <p:nvSpPr>
          <p:cNvPr id="27" name="Oval 26"/>
          <p:cNvSpPr/>
          <p:nvPr/>
        </p:nvSpPr>
        <p:spPr>
          <a:xfrm>
            <a:off x="6187720" y="2129238"/>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F90FE6F-14BF-4265-813D-66DF09C48F71}"/>
              </a:ext>
            </a:extLst>
          </p:cNvPr>
          <p:cNvPicPr>
            <a:picLocks noChangeAspect="1"/>
          </p:cNvPicPr>
          <p:nvPr/>
        </p:nvPicPr>
        <p:blipFill>
          <a:blip r:embed="rId5"/>
          <a:srcRect/>
          <a:stretch/>
        </p:blipFill>
        <p:spPr>
          <a:xfrm>
            <a:off x="1801021" y="1530525"/>
            <a:ext cx="4218191" cy="419983"/>
          </a:xfrm>
          <a:prstGeom prst="rect">
            <a:avLst/>
          </a:prstGeom>
        </p:spPr>
      </p:pic>
      <p:sp>
        <p:nvSpPr>
          <p:cNvPr id="12" name="TextBox 11">
            <a:extLst>
              <a:ext uri="{FF2B5EF4-FFF2-40B4-BE49-F238E27FC236}">
                <a16:creationId xmlns:a16="http://schemas.microsoft.com/office/drawing/2014/main" id="{6025B050-F89A-49DB-BE3F-CBDB4DB174A8}"/>
              </a:ext>
            </a:extLst>
          </p:cNvPr>
          <p:cNvSpPr txBox="1"/>
          <p:nvPr/>
        </p:nvSpPr>
        <p:spPr>
          <a:xfrm>
            <a:off x="5746040" y="4076700"/>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Small time increments</a:t>
            </a:r>
          </a:p>
        </p:txBody>
      </p:sp>
      <p:sp>
        <p:nvSpPr>
          <p:cNvPr id="13" name="Oval 12">
            <a:extLst>
              <a:ext uri="{FF2B5EF4-FFF2-40B4-BE49-F238E27FC236}">
                <a16:creationId xmlns:a16="http://schemas.microsoft.com/office/drawing/2014/main" id="{6CF2DC32-A80E-4DA9-B3E6-8BCFAC34FD0D}"/>
              </a:ext>
            </a:extLst>
          </p:cNvPr>
          <p:cNvSpPr/>
          <p:nvPr/>
        </p:nvSpPr>
        <p:spPr>
          <a:xfrm>
            <a:off x="5187875" y="3520993"/>
            <a:ext cx="305612" cy="284338"/>
          </a:xfrm>
          <a:prstGeom prst="ellipse">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5082BF1-D936-4D9A-9E11-AB329894D54D}"/>
              </a:ext>
            </a:extLst>
          </p:cNvPr>
          <p:cNvCxnSpPr>
            <a:cxnSpLocks/>
          </p:cNvCxnSpPr>
          <p:nvPr/>
        </p:nvCxnSpPr>
        <p:spPr>
          <a:xfrm>
            <a:off x="5482057" y="3734075"/>
            <a:ext cx="435433" cy="330935"/>
          </a:xfrm>
          <a:prstGeom prst="straightConnector1">
            <a:avLst/>
          </a:prstGeom>
          <a:ln w="19050">
            <a:solidFill>
              <a:schemeClr val="accent3">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B2073D3-FBB8-4211-AD63-F41B34585B4D}"/>
              </a:ext>
            </a:extLst>
          </p:cNvPr>
          <p:cNvPicPr>
            <a:picLocks noChangeAspect="1"/>
          </p:cNvPicPr>
          <p:nvPr/>
        </p:nvPicPr>
        <p:blipFill>
          <a:blip r:embed="rId6"/>
          <a:srcRect/>
          <a:stretch/>
        </p:blipFill>
        <p:spPr>
          <a:xfrm>
            <a:off x="1066800" y="5057559"/>
            <a:ext cx="5324402" cy="962241"/>
          </a:xfrm>
          <a:prstGeom prst="rect">
            <a:avLst/>
          </a:prstGeom>
          <a:noFill/>
        </p:spPr>
      </p:pic>
      <p:sp>
        <p:nvSpPr>
          <p:cNvPr id="17" name="TextBox 16">
            <a:extLst>
              <a:ext uri="{FF2B5EF4-FFF2-40B4-BE49-F238E27FC236}">
                <a16:creationId xmlns:a16="http://schemas.microsoft.com/office/drawing/2014/main" id="{E84E4480-D633-4906-8D05-158A25D39AFA}"/>
              </a:ext>
            </a:extLst>
          </p:cNvPr>
          <p:cNvSpPr txBox="1"/>
          <p:nvPr/>
        </p:nvSpPr>
        <p:spPr>
          <a:xfrm>
            <a:off x="5814271" y="4667981"/>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Path</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probability</a:t>
            </a:r>
          </a:p>
        </p:txBody>
      </p:sp>
      <p:sp>
        <p:nvSpPr>
          <p:cNvPr id="18" name="Oval 17">
            <a:extLst>
              <a:ext uri="{FF2B5EF4-FFF2-40B4-BE49-F238E27FC236}">
                <a16:creationId xmlns:a16="http://schemas.microsoft.com/office/drawing/2014/main" id="{6B2FED85-759E-4DC2-9973-75054EB468E6}"/>
              </a:ext>
            </a:extLst>
          </p:cNvPr>
          <p:cNvSpPr/>
          <p:nvPr/>
        </p:nvSpPr>
        <p:spPr>
          <a:xfrm>
            <a:off x="6032619" y="4637591"/>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940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2">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61" y="3308723"/>
            <a:ext cx="7138409" cy="1798600"/>
          </a:xfrm>
          <a:prstGeom prst="rect">
            <a:avLst/>
          </a:prstGeom>
        </p:spPr>
      </p:pic>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Wiener path integral formalism</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Formulation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6</a:t>
            </a:fld>
            <a:endParaRPr lang="en-US" dirty="0"/>
          </a:p>
        </p:txBody>
      </p:sp>
      <p:sp>
        <p:nvSpPr>
          <p:cNvPr id="25" name="TextBox 24"/>
          <p:cNvSpPr txBox="1"/>
          <p:nvPr/>
        </p:nvSpPr>
        <p:spPr>
          <a:xfrm>
            <a:off x="390271" y="4302696"/>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Path</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integral</a:t>
            </a:r>
          </a:p>
        </p:txBody>
      </p:sp>
      <p:sp>
        <p:nvSpPr>
          <p:cNvPr id="27" name="Oval 26"/>
          <p:cNvSpPr/>
          <p:nvPr/>
        </p:nvSpPr>
        <p:spPr>
          <a:xfrm>
            <a:off x="647700" y="4302696"/>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pic>
        <p:nvPicPr>
          <p:cNvPr id="8" name="Picture 7"/>
          <p:cNvPicPr>
            <a:picLocks noChangeAspect="1"/>
          </p:cNvPicPr>
          <p:nvPr/>
        </p:nvPicPr>
        <p:blipFill>
          <a:blip r:embed="rId6">
            <a:clrChange>
              <a:clrFrom>
                <a:srgbClr val="F7FEFF"/>
              </a:clrFrom>
              <a:clrTo>
                <a:srgbClr val="F7FEFF">
                  <a:alpha val="0"/>
                </a:srgbClr>
              </a:clrTo>
            </a:clrChange>
            <a:extLst>
              <a:ext uri="{28A0092B-C50C-407E-A947-70E740481C1C}">
                <a14:useLocalDpi xmlns:a14="http://schemas.microsoft.com/office/drawing/2010/main" val="0"/>
              </a:ext>
            </a:extLst>
          </a:blip>
          <a:stretch>
            <a:fillRect/>
          </a:stretch>
        </p:blipFill>
        <p:spPr>
          <a:xfrm>
            <a:off x="466561" y="2308210"/>
            <a:ext cx="5620601" cy="67385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18" name="Rectangle 17"/>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3" name="TextBox 22"/>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28" name="Picture 27">
            <a:extLst>
              <a:ext uri="{FF2B5EF4-FFF2-40B4-BE49-F238E27FC236}">
                <a16:creationId xmlns:a16="http://schemas.microsoft.com/office/drawing/2014/main" id="{CC089853-E8AA-484A-8F15-2CA1B9D25FA3}"/>
              </a:ext>
            </a:extLst>
          </p:cNvPr>
          <p:cNvPicPr>
            <a:picLocks noChangeAspect="1"/>
          </p:cNvPicPr>
          <p:nvPr/>
        </p:nvPicPr>
        <p:blipFill>
          <a:blip r:embed="rId7"/>
          <a:srcRect/>
          <a:stretch/>
        </p:blipFill>
        <p:spPr>
          <a:xfrm>
            <a:off x="1801021" y="1530525"/>
            <a:ext cx="4218191" cy="419983"/>
          </a:xfrm>
          <a:prstGeom prst="rect">
            <a:avLst/>
          </a:prstGeom>
        </p:spPr>
      </p:pic>
    </p:spTree>
    <p:extLst>
      <p:ext uri="{BB962C8B-B14F-4D97-AF65-F5344CB8AC3E}">
        <p14:creationId xmlns:p14="http://schemas.microsoft.com/office/powerpoint/2010/main" val="3858068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Wiener path integral formalism</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Formulation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7</a:t>
            </a:fld>
            <a:endParaRPr lang="en-US" dirty="0"/>
          </a:p>
        </p:txBody>
      </p:sp>
      <p:sp>
        <p:nvSpPr>
          <p:cNvPr id="25" name="TextBox 24"/>
          <p:cNvSpPr txBox="1"/>
          <p:nvPr/>
        </p:nvSpPr>
        <p:spPr>
          <a:xfrm>
            <a:off x="6050840" y="3657600"/>
            <a:ext cx="2597860" cy="61555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Path</a:t>
            </a:r>
          </a:p>
          <a:p>
            <a:pPr algn="ctr" defTabSz="457200" fontAlgn="auto">
              <a:lnSpc>
                <a:spcPct val="100000"/>
              </a:lnSpc>
              <a:spcBef>
                <a:spcPts val="0"/>
              </a:spcBef>
              <a:spcAft>
                <a:spcPts val="0"/>
              </a:spcAft>
            </a:pPr>
            <a:r>
              <a:rPr lang="en-GB" sz="1700" b="1" dirty="0">
                <a:solidFill>
                  <a:srgbClr val="2B284D"/>
                </a:solidFill>
                <a:latin typeface="Arial" panose="020B0604020202020204" pitchFamily="34" charset="0"/>
                <a:cs typeface="Arial" panose="020B0604020202020204" pitchFamily="34" charset="0"/>
              </a:rPr>
              <a:t>integral</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73" y="3557497"/>
            <a:ext cx="5524501" cy="77459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pic>
        <p:nvPicPr>
          <p:cNvPr id="8" name="Picture 7"/>
          <p:cNvPicPr>
            <a:picLocks noChangeAspect="1"/>
          </p:cNvPicPr>
          <p:nvPr/>
        </p:nvPicPr>
        <p:blipFill>
          <a:blip r:embed="rId6">
            <a:clrChange>
              <a:clrFrom>
                <a:srgbClr val="F7FEFF"/>
              </a:clrFrom>
              <a:clrTo>
                <a:srgbClr val="F7FEFF">
                  <a:alpha val="0"/>
                </a:srgbClr>
              </a:clrTo>
            </a:clrChange>
            <a:extLst>
              <a:ext uri="{28A0092B-C50C-407E-A947-70E740481C1C}">
                <a14:useLocalDpi xmlns:a14="http://schemas.microsoft.com/office/drawing/2010/main" val="0"/>
              </a:ext>
            </a:extLst>
          </a:blip>
          <a:stretch>
            <a:fillRect/>
          </a:stretch>
        </p:blipFill>
        <p:spPr>
          <a:xfrm>
            <a:off x="466561" y="2308210"/>
            <a:ext cx="5620601" cy="673859"/>
          </a:xfrm>
          <a:prstGeom prst="rect">
            <a:avLst/>
          </a:prstGeom>
        </p:spPr>
      </p:pic>
      <p:sp>
        <p:nvSpPr>
          <p:cNvPr id="15" name="TextBox 14"/>
          <p:cNvSpPr txBox="1"/>
          <p:nvPr/>
        </p:nvSpPr>
        <p:spPr>
          <a:xfrm>
            <a:off x="457200" y="3505200"/>
            <a:ext cx="5679497" cy="914400"/>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18" name="Rectangle 17"/>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46509" y="33908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3" name="TextBox 22"/>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sp>
        <p:nvSpPr>
          <p:cNvPr id="24" name="TextBox 23">
            <a:extLst>
              <a:ext uri="{FF2B5EF4-FFF2-40B4-BE49-F238E27FC236}">
                <a16:creationId xmlns:a16="http://schemas.microsoft.com/office/drawing/2014/main" id="{CE59FEB0-BD91-45E4-BC1A-CA8089A774D4}"/>
              </a:ext>
            </a:extLst>
          </p:cNvPr>
          <p:cNvSpPr txBox="1"/>
          <p:nvPr/>
        </p:nvSpPr>
        <p:spPr>
          <a:xfrm>
            <a:off x="6248400" y="4848061"/>
            <a:ext cx="2338542"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Wiener (1921), </a:t>
            </a:r>
            <a:r>
              <a:rPr lang="en-US" i="1" dirty="0"/>
              <a:t>Proc Natl </a:t>
            </a:r>
            <a:r>
              <a:rPr lang="en-US" i="1" dirty="0" err="1"/>
              <a:t>Acad</a:t>
            </a:r>
            <a:r>
              <a:rPr lang="en-US" i="1" dirty="0"/>
              <a:t> </a:t>
            </a:r>
            <a:r>
              <a:rPr lang="en-US" i="1" dirty="0" err="1"/>
              <a:t>Sci</a:t>
            </a:r>
            <a:endParaRPr lang="en-US" i="1" dirty="0"/>
          </a:p>
        </p:txBody>
      </p:sp>
      <p:sp>
        <p:nvSpPr>
          <p:cNvPr id="26" name="TextBox 25">
            <a:extLst>
              <a:ext uri="{FF2B5EF4-FFF2-40B4-BE49-F238E27FC236}">
                <a16:creationId xmlns:a16="http://schemas.microsoft.com/office/drawing/2014/main" id="{F0E64F2A-E8B3-44FE-BB77-119DE49722CD}"/>
              </a:ext>
            </a:extLst>
          </p:cNvPr>
          <p:cNvSpPr txBox="1"/>
          <p:nvPr/>
        </p:nvSpPr>
        <p:spPr>
          <a:xfrm>
            <a:off x="6248400" y="5262890"/>
            <a:ext cx="2338542" cy="261610"/>
          </a:xfrm>
          <a:prstGeom prst="rect">
            <a:avLst/>
          </a:prstGeom>
          <a:solidFill>
            <a:srgbClr val="C10500">
              <a:alpha val="31000"/>
            </a:srgbClr>
          </a:solidFill>
          <a:ln w="19050">
            <a:solidFill>
              <a:srgbClr val="C10500"/>
            </a:solidFill>
          </a:ln>
        </p:spPr>
        <p:txBody>
          <a:bodyPr wrap="square" rtlCol="0">
            <a:spAutoFit/>
          </a:bodyPr>
          <a:lstStyle>
            <a:defPPr>
              <a:defRPr lang="en-US"/>
            </a:defPPr>
            <a:lvl2pPr marL="0" lvl="1">
              <a:lnSpc>
                <a:spcPct val="100000"/>
              </a:lnSpc>
              <a:spcBef>
                <a:spcPts val="0"/>
              </a:spcBef>
              <a:defRPr sz="1100">
                <a:latin typeface="Arial" panose="020B0604020202020204" pitchFamily="34" charset="0"/>
                <a:cs typeface="Arial" panose="020B0604020202020204" pitchFamily="34" charset="0"/>
              </a:defRPr>
            </a:lvl2pPr>
          </a:lstStyle>
          <a:p>
            <a:pPr lvl="1"/>
            <a:r>
              <a:rPr lang="en-US" dirty="0"/>
              <a:t>Feynman (1948), </a:t>
            </a:r>
            <a:r>
              <a:rPr lang="en-US" i="1" dirty="0"/>
              <a:t>Rev Mod Phys</a:t>
            </a:r>
          </a:p>
        </p:txBody>
      </p:sp>
      <p:pic>
        <p:nvPicPr>
          <p:cNvPr id="28" name="Picture 27">
            <a:extLst>
              <a:ext uri="{FF2B5EF4-FFF2-40B4-BE49-F238E27FC236}">
                <a16:creationId xmlns:a16="http://schemas.microsoft.com/office/drawing/2014/main" id="{CC089853-E8AA-484A-8F15-2CA1B9D25FA3}"/>
              </a:ext>
            </a:extLst>
          </p:cNvPr>
          <p:cNvPicPr>
            <a:picLocks noChangeAspect="1"/>
          </p:cNvPicPr>
          <p:nvPr/>
        </p:nvPicPr>
        <p:blipFill>
          <a:blip r:embed="rId7"/>
          <a:srcRect/>
          <a:stretch/>
        </p:blipFill>
        <p:spPr>
          <a:xfrm>
            <a:off x="1801021" y="1530525"/>
            <a:ext cx="4218191" cy="419983"/>
          </a:xfrm>
          <a:prstGeom prst="rect">
            <a:avLst/>
          </a:prstGeom>
        </p:spPr>
      </p:pic>
      <p:pic>
        <p:nvPicPr>
          <p:cNvPr id="9" name="Picture 8">
            <a:extLst>
              <a:ext uri="{FF2B5EF4-FFF2-40B4-BE49-F238E27FC236}">
                <a16:creationId xmlns:a16="http://schemas.microsoft.com/office/drawing/2014/main" id="{834262A5-7102-423C-ABF9-01F8962B6D04}"/>
              </a:ext>
            </a:extLst>
          </p:cNvPr>
          <p:cNvPicPr>
            <a:picLocks noChangeAspect="1"/>
          </p:cNvPicPr>
          <p:nvPr/>
        </p:nvPicPr>
        <p:blipFill>
          <a:blip r:embed="rId8"/>
          <a:srcRect/>
          <a:stretch/>
        </p:blipFill>
        <p:spPr>
          <a:xfrm>
            <a:off x="2895600" y="4811051"/>
            <a:ext cx="3176146" cy="789649"/>
          </a:xfrm>
          <a:prstGeom prst="rect">
            <a:avLst/>
          </a:prstGeom>
        </p:spPr>
      </p:pic>
      <p:pic>
        <p:nvPicPr>
          <p:cNvPr id="13" name="Picture 12" descr="A close up of a logo&#10;&#10;Description automatically generated">
            <a:extLst>
              <a:ext uri="{FF2B5EF4-FFF2-40B4-BE49-F238E27FC236}">
                <a16:creationId xmlns:a16="http://schemas.microsoft.com/office/drawing/2014/main" id="{E9B6C948-A7C6-4885-BC69-6F3F5A60D78F}"/>
              </a:ext>
            </a:extLst>
          </p:cNvPr>
          <p:cNvPicPr>
            <a:picLocks noChangeAspect="1"/>
          </p:cNvPicPr>
          <p:nvPr/>
        </p:nvPicPr>
        <p:blipFill>
          <a:blip r:embed="rId9"/>
          <a:stretch>
            <a:fillRect/>
          </a:stretch>
        </p:blipFill>
        <p:spPr>
          <a:xfrm>
            <a:off x="510100" y="4770439"/>
            <a:ext cx="2189001" cy="830261"/>
          </a:xfrm>
          <a:prstGeom prst="rect">
            <a:avLst/>
          </a:prstGeom>
        </p:spPr>
      </p:pic>
      <p:sp>
        <p:nvSpPr>
          <p:cNvPr id="27" name="Oval 26"/>
          <p:cNvSpPr/>
          <p:nvPr/>
        </p:nvSpPr>
        <p:spPr>
          <a:xfrm>
            <a:off x="6308269" y="3657600"/>
            <a:ext cx="2083003" cy="722535"/>
          </a:xfrm>
          <a:prstGeom prst="ellipse">
            <a:avLst/>
          </a:prstGeom>
          <a:no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472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idx="1"/>
          </p:nvPr>
        </p:nvSpPr>
        <p:spPr>
          <a:xfrm>
            <a:off x="304800" y="1104900"/>
            <a:ext cx="8531186" cy="4838700"/>
          </a:xfrm>
        </p:spPr>
        <p:txBody>
          <a:bodyPr>
            <a:normAutofit/>
          </a:bodyPr>
          <a:lstStyle/>
          <a:p>
            <a:pPr marL="457200" indent="-457200">
              <a:lnSpc>
                <a:spcPct val="80000"/>
              </a:lnSpc>
              <a:spcAft>
                <a:spcPts val="450"/>
              </a:spcAft>
              <a:buNone/>
            </a:pPr>
            <a:r>
              <a:rPr lang="en-US" sz="1900" b="1" dirty="0">
                <a:solidFill>
                  <a:srgbClr val="2B284D"/>
                </a:solidFill>
                <a:latin typeface="Arial" panose="020B0604020202020204" pitchFamily="34" charset="0"/>
                <a:cs typeface="Arial" panose="020B0604020202020204" pitchFamily="34" charset="0"/>
              </a:rPr>
              <a:t>Wiener path integral formalism</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r>
              <a:rPr lang="en-US" sz="1600" b="1" dirty="0">
                <a:latin typeface="Arial" panose="020B0604020202020204" pitchFamily="34" charset="0"/>
                <a:cs typeface="Arial" panose="020B0604020202020204" pitchFamily="34" charset="0"/>
              </a:rPr>
              <a:t>	</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r>
              <a:rPr lang="en-US" sz="1600" b="1" dirty="0">
                <a:latin typeface="Arial" panose="020B0604020202020204" pitchFamily="34" charset="0"/>
                <a:cs typeface="Arial" panose="020B0604020202020204" pitchFamily="34" charset="0"/>
              </a:rPr>
              <a:t>Analytical solutions</a:t>
            </a:r>
          </a:p>
          <a:p>
            <a:pPr lvl="1">
              <a:lnSpc>
                <a:spcPct val="80000"/>
              </a:lnSpc>
              <a:spcAft>
                <a:spcPts val="450"/>
              </a:spcAft>
            </a:pPr>
            <a:r>
              <a:rPr lang="en-US" sz="1600" b="1" dirty="0">
                <a:latin typeface="Arial" panose="020B0604020202020204" pitchFamily="34" charset="0"/>
                <a:cs typeface="Arial" panose="020B0604020202020204" pitchFamily="34" charset="0"/>
              </a:rPr>
              <a:t>Simulations</a:t>
            </a:r>
          </a:p>
          <a:p>
            <a:pPr marL="457200" lvl="1" indent="0">
              <a:lnSpc>
                <a:spcPct val="80000"/>
              </a:lnSpc>
              <a:spcAft>
                <a:spcPts val="450"/>
              </a:spcAft>
              <a:buNone/>
            </a:pPr>
            <a:endParaRPr lang="en-US" sz="1600" b="1" dirty="0">
              <a:latin typeface="Arial" panose="020B0604020202020204" pitchFamily="34" charset="0"/>
              <a:cs typeface="Arial" panose="020B0604020202020204" pitchFamily="34" charset="0"/>
            </a:endParaRPr>
          </a:p>
          <a:p>
            <a:pPr lvl="1">
              <a:lnSpc>
                <a:spcPct val="80000"/>
              </a:lnSpc>
              <a:spcAft>
                <a:spcPts val="450"/>
              </a:spcAft>
            </a:pPr>
            <a:endParaRPr lang="en-US" sz="1600" b="1" dirty="0">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a:p>
            <a:pPr marL="457200" indent="-457200">
              <a:lnSpc>
                <a:spcPct val="80000"/>
              </a:lnSpc>
              <a:spcAft>
                <a:spcPts val="450"/>
              </a:spcAft>
              <a:buNone/>
            </a:pPr>
            <a:endParaRPr lang="en-US" sz="1900" b="1" dirty="0">
              <a:solidFill>
                <a:srgbClr val="2B284D"/>
              </a:solidFill>
              <a:latin typeface="Arial" panose="020B0604020202020204" pitchFamily="34" charset="0"/>
              <a:cs typeface="Arial" panose="020B0604020202020204" pitchFamily="34" charset="0"/>
            </a:endParaRPr>
          </a:p>
        </p:txBody>
      </p:sp>
      <p:sp>
        <p:nvSpPr>
          <p:cNvPr id="358405" name="Rectangle 5"/>
          <p:cNvSpPr>
            <a:spLocks noChangeArrowheads="1"/>
          </p:cNvSpPr>
          <p:nvPr/>
        </p:nvSpPr>
        <p:spPr bwMode="auto">
          <a:xfrm>
            <a:off x="304800" y="228600"/>
            <a:ext cx="8534400" cy="533400"/>
          </a:xfrm>
          <a:prstGeom prst="rect">
            <a:avLst/>
          </a:prstGeom>
          <a:solidFill>
            <a:srgbClr val="2B284D"/>
          </a:solidFill>
          <a:ln w="9525">
            <a:noFill/>
            <a:miter lim="800000"/>
            <a:headEnd/>
            <a:tailEnd/>
          </a:ln>
          <a:effectLst/>
        </p:spPr>
        <p:txBody>
          <a:bodyPr anchor="ctr"/>
          <a:lstStyle/>
          <a:p>
            <a:pPr algn="ctr">
              <a:spcBef>
                <a:spcPct val="0"/>
              </a:spcBef>
            </a:pPr>
            <a:r>
              <a:rPr lang="en-US" sz="2200" b="1" dirty="0">
                <a:solidFill>
                  <a:schemeClr val="bg1"/>
                </a:solidFill>
                <a:latin typeface="Arial" panose="020B0604020202020204" pitchFamily="34" charset="0"/>
                <a:cs typeface="Arial" panose="020B0604020202020204" pitchFamily="34" charset="0"/>
              </a:rPr>
              <a:t>THE WIENER PATH INTEGRAL TECHNIQUE: Formulation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6779"/>
            <a:ext cx="8607387" cy="883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6141975"/>
            <a:ext cx="8607387" cy="88331"/>
          </a:xfrm>
          <a:prstGeom prst="rect">
            <a:avLst/>
          </a:prstGeom>
        </p:spPr>
      </p:pic>
      <p:sp>
        <p:nvSpPr>
          <p:cNvPr id="6" name="Slide Number Placeholder 5"/>
          <p:cNvSpPr>
            <a:spLocks noGrp="1"/>
          </p:cNvSpPr>
          <p:nvPr>
            <p:ph type="sldNum" sz="quarter" idx="12"/>
          </p:nvPr>
        </p:nvSpPr>
        <p:spPr/>
        <p:txBody>
          <a:bodyPr/>
          <a:lstStyle/>
          <a:p>
            <a:fld id="{1C58BFC6-25B7-4DC8-8DA3-1472B5D5A4A3}" type="slidenum">
              <a:rPr lang="en-US" smtClean="0"/>
              <a:t>8</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677828"/>
            <a:ext cx="5144089" cy="72126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800" y="1511375"/>
            <a:ext cx="2541559" cy="1887714"/>
          </a:xfrm>
          <a:prstGeom prst="rect">
            <a:avLst/>
          </a:prstGeom>
        </p:spPr>
      </p:pic>
      <p:sp>
        <p:nvSpPr>
          <p:cNvPr id="15" name="TextBox 14"/>
          <p:cNvSpPr txBox="1"/>
          <p:nvPr/>
        </p:nvSpPr>
        <p:spPr>
          <a:xfrm>
            <a:off x="424085" y="2316715"/>
            <a:ext cx="5519516" cy="1259832"/>
          </a:xfrm>
          <a:prstGeom prst="rect">
            <a:avLst/>
          </a:prstGeom>
          <a:noFill/>
          <a:ln w="19050">
            <a:solidFill>
              <a:srgbClr val="2B284D"/>
            </a:solidFill>
          </a:ln>
        </p:spPr>
        <p:txBody>
          <a:bodyPr wrap="square" rtlCol="0">
            <a:spAutoFit/>
          </a:bodyPr>
          <a:lstStyle/>
          <a:p>
            <a:pPr lvl="1" algn="ctr">
              <a:lnSpc>
                <a:spcPct val="80000"/>
              </a:lnSpc>
              <a:spcAft>
                <a:spcPts val="450"/>
              </a:spcAft>
            </a:pPr>
            <a:endParaRPr lang="en-US"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a:p>
            <a:pPr lvl="1" algn="ctr">
              <a:lnSpc>
                <a:spcPct val="80000"/>
              </a:lnSpc>
              <a:spcAft>
                <a:spcPts val="450"/>
              </a:spcAft>
            </a:pPr>
            <a:endParaRPr lang="en-US" sz="1400" b="1" dirty="0"/>
          </a:p>
        </p:txBody>
      </p:sp>
      <p:sp>
        <p:nvSpPr>
          <p:cNvPr id="16" name="TextBox 15"/>
          <p:cNvSpPr txBox="1"/>
          <p:nvPr/>
        </p:nvSpPr>
        <p:spPr>
          <a:xfrm>
            <a:off x="424085" y="2323148"/>
            <a:ext cx="5519516" cy="313932"/>
          </a:xfrm>
          <a:prstGeom prst="rect">
            <a:avLst/>
          </a:prstGeom>
          <a:solidFill>
            <a:srgbClr val="2B284D"/>
          </a:solidFill>
          <a:ln w="19050">
            <a:noFill/>
          </a:ln>
        </p:spPr>
        <p:txBody>
          <a:bodyPr wrap="square" rtlCol="0">
            <a:spAutoFit/>
          </a:bodyPr>
          <a:lstStyle/>
          <a:p>
            <a:pPr algn="ctr">
              <a:lnSpc>
                <a:spcPct val="80000"/>
              </a:lnSpc>
              <a:spcAft>
                <a:spcPts val="450"/>
              </a:spcAft>
            </a:pPr>
            <a:r>
              <a:rPr lang="en-US" b="1" i="1" dirty="0">
                <a:solidFill>
                  <a:schemeClr val="bg1"/>
                </a:solidFill>
                <a:latin typeface="Arial" panose="020B0604020202020204" pitchFamily="34" charset="0"/>
                <a:cs typeface="Arial" panose="020B0604020202020204" pitchFamily="34" charset="0"/>
              </a:rPr>
              <a:t>Path integral</a:t>
            </a:r>
          </a:p>
        </p:txBody>
      </p:sp>
      <p:sp>
        <p:nvSpPr>
          <p:cNvPr id="2" name="Freeform 1"/>
          <p:cNvSpPr/>
          <p:nvPr/>
        </p:nvSpPr>
        <p:spPr>
          <a:xfrm>
            <a:off x="6461125" y="1847850"/>
            <a:ext cx="1862931" cy="1174980"/>
          </a:xfrm>
          <a:custGeom>
            <a:avLst/>
            <a:gdLst>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0925 w 1851025"/>
              <a:gd name="connsiteY4" fmla="*/ 42862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51025"/>
              <a:gd name="connsiteY0" fmla="*/ 1174750 h 1174980"/>
              <a:gd name="connsiteX1" fmla="*/ 111125 w 1851025"/>
              <a:gd name="connsiteY1" fmla="*/ 1165225 h 1174980"/>
              <a:gd name="connsiteX2" fmla="*/ 342900 w 1851025"/>
              <a:gd name="connsiteY2" fmla="*/ 1111250 h 1174980"/>
              <a:gd name="connsiteX3" fmla="*/ 619125 w 1851025"/>
              <a:gd name="connsiteY3" fmla="*/ 952500 h 1174980"/>
              <a:gd name="connsiteX4" fmla="*/ 1054100 w 1851025"/>
              <a:gd name="connsiteY4" fmla="*/ 434975 h 1174980"/>
              <a:gd name="connsiteX5" fmla="*/ 1273175 w 1851025"/>
              <a:gd name="connsiteY5" fmla="*/ 206375 h 1174980"/>
              <a:gd name="connsiteX6" fmla="*/ 1460500 w 1851025"/>
              <a:gd name="connsiteY6" fmla="*/ 92075 h 1174980"/>
              <a:gd name="connsiteX7" fmla="*/ 1657350 w 1851025"/>
              <a:gd name="connsiteY7" fmla="*/ 28575 h 1174980"/>
              <a:gd name="connsiteX8" fmla="*/ 1851025 w 1851025"/>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9125 w 1862931"/>
              <a:gd name="connsiteY3" fmla="*/ 952500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11982 w 1862931"/>
              <a:gd name="connsiteY3" fmla="*/ 950119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738188 w 1862931"/>
              <a:gd name="connsiteY3" fmla="*/ 826294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76276 w 1862931"/>
              <a:gd name="connsiteY3" fmla="*/ 88582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 name="connsiteX0" fmla="*/ 0 w 1862931"/>
              <a:gd name="connsiteY0" fmla="*/ 1174750 h 1174980"/>
              <a:gd name="connsiteX1" fmla="*/ 111125 w 1862931"/>
              <a:gd name="connsiteY1" fmla="*/ 1165225 h 1174980"/>
              <a:gd name="connsiteX2" fmla="*/ 342900 w 1862931"/>
              <a:gd name="connsiteY2" fmla="*/ 1111250 h 1174980"/>
              <a:gd name="connsiteX3" fmla="*/ 666751 w 1862931"/>
              <a:gd name="connsiteY3" fmla="*/ 904875 h 1174980"/>
              <a:gd name="connsiteX4" fmla="*/ 1054100 w 1862931"/>
              <a:gd name="connsiteY4" fmla="*/ 434975 h 1174980"/>
              <a:gd name="connsiteX5" fmla="*/ 1273175 w 1862931"/>
              <a:gd name="connsiteY5" fmla="*/ 206375 h 1174980"/>
              <a:gd name="connsiteX6" fmla="*/ 1460500 w 1862931"/>
              <a:gd name="connsiteY6" fmla="*/ 92075 h 1174980"/>
              <a:gd name="connsiteX7" fmla="*/ 1657350 w 1862931"/>
              <a:gd name="connsiteY7" fmla="*/ 28575 h 1174980"/>
              <a:gd name="connsiteX8" fmla="*/ 1862931 w 1862931"/>
              <a:gd name="connsiteY8" fmla="*/ 0 h 117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931" h="1174980">
                <a:moveTo>
                  <a:pt x="0" y="1174750"/>
                </a:moveTo>
                <a:cubicBezTo>
                  <a:pt x="26987" y="1175279"/>
                  <a:pt x="53975" y="1175808"/>
                  <a:pt x="111125" y="1165225"/>
                </a:cubicBezTo>
                <a:cubicBezTo>
                  <a:pt x="168275" y="1154642"/>
                  <a:pt x="250296" y="1154642"/>
                  <a:pt x="342900" y="1111250"/>
                </a:cubicBezTo>
                <a:cubicBezTo>
                  <a:pt x="435504" y="1067858"/>
                  <a:pt x="548218" y="1017588"/>
                  <a:pt x="666751" y="904875"/>
                </a:cubicBezTo>
                <a:cubicBezTo>
                  <a:pt x="785284" y="792163"/>
                  <a:pt x="953029" y="551392"/>
                  <a:pt x="1054100" y="434975"/>
                </a:cubicBezTo>
                <a:cubicBezTo>
                  <a:pt x="1155171" y="318558"/>
                  <a:pt x="1205442" y="263525"/>
                  <a:pt x="1273175" y="206375"/>
                </a:cubicBezTo>
                <a:cubicBezTo>
                  <a:pt x="1340908" y="149225"/>
                  <a:pt x="1396471" y="121708"/>
                  <a:pt x="1460500" y="92075"/>
                </a:cubicBezTo>
                <a:cubicBezTo>
                  <a:pt x="1524529" y="62442"/>
                  <a:pt x="1590278" y="43921"/>
                  <a:pt x="1657350" y="28575"/>
                </a:cubicBezTo>
                <a:cubicBezTo>
                  <a:pt x="1724422" y="13229"/>
                  <a:pt x="1815306" y="5292"/>
                  <a:pt x="1862931"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010400" y="1649475"/>
            <a:ext cx="321949"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49686" y="1747889"/>
            <a:ext cx="413314"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86650" y="2819400"/>
            <a:ext cx="438150" cy="2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46509" y="3124199"/>
            <a:ext cx="321949" cy="14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060240" y="285322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err="1">
                <a:latin typeface="Arial Narrow" panose="020B0606020202030204" pitchFamily="34" charset="0"/>
                <a:cs typeface="Arial" panose="020B0604020202020204" pitchFamily="34" charset="0"/>
              </a:rPr>
              <a:t>i</a:t>
            </a:r>
            <a:endParaRPr lang="en-GB" sz="1700" b="1" i="1" dirty="0">
              <a:latin typeface="Arial Narrow" panose="020B0606020202030204" pitchFamily="34" charset="0"/>
              <a:cs typeface="Arial" panose="020B0604020202020204" pitchFamily="34" charset="0"/>
            </a:endParaRPr>
          </a:p>
        </p:txBody>
      </p:sp>
      <p:sp>
        <p:nvSpPr>
          <p:cNvPr id="21" name="TextBox 20"/>
          <p:cNvSpPr txBox="1"/>
          <p:nvPr/>
        </p:nvSpPr>
        <p:spPr>
          <a:xfrm>
            <a:off x="7126772" y="1656199"/>
            <a:ext cx="2597860" cy="353943"/>
          </a:xfrm>
          <a:prstGeom prst="rect">
            <a:avLst/>
          </a:prstGeom>
          <a:noFill/>
        </p:spPr>
        <p:txBody>
          <a:bodyPr wrap="square" rtlCol="0">
            <a:spAutoFit/>
          </a:bodyPr>
          <a:lstStyle/>
          <a:p>
            <a:pPr algn="ctr" defTabSz="457200" fontAlgn="auto">
              <a:lnSpc>
                <a:spcPct val="100000"/>
              </a:lnSpc>
              <a:spcBef>
                <a:spcPts val="0"/>
              </a:spcBef>
              <a:spcAft>
                <a:spcPts val="0"/>
              </a:spcAft>
            </a:pPr>
            <a:r>
              <a:rPr lang="en-GB" sz="1700" b="1" i="1" dirty="0">
                <a:latin typeface="Arial Narrow" panose="020B0606020202030204" pitchFamily="34" charset="0"/>
                <a:cs typeface="Arial" panose="020B0604020202020204" pitchFamily="34" charset="0"/>
              </a:rPr>
              <a:t>f</a:t>
            </a:r>
          </a:p>
        </p:txBody>
      </p:sp>
      <p:pic>
        <p:nvPicPr>
          <p:cNvPr id="22" name="Picture 21">
            <a:extLst>
              <a:ext uri="{FF2B5EF4-FFF2-40B4-BE49-F238E27FC236}">
                <a16:creationId xmlns:a16="http://schemas.microsoft.com/office/drawing/2014/main" id="{3E1393FD-9D53-45A0-A299-707663C6DCEB}"/>
              </a:ext>
            </a:extLst>
          </p:cNvPr>
          <p:cNvPicPr>
            <a:picLocks noChangeAspect="1"/>
          </p:cNvPicPr>
          <p:nvPr/>
        </p:nvPicPr>
        <p:blipFill>
          <a:blip r:embed="rId6"/>
          <a:srcRect/>
          <a:stretch/>
        </p:blipFill>
        <p:spPr>
          <a:xfrm>
            <a:off x="1801021" y="1530525"/>
            <a:ext cx="4218191" cy="419983"/>
          </a:xfrm>
          <a:prstGeom prst="rect">
            <a:avLst/>
          </a:prstGeom>
        </p:spPr>
      </p:pic>
    </p:spTree>
    <p:extLst>
      <p:ext uri="{BB962C8B-B14F-4D97-AF65-F5344CB8AC3E}">
        <p14:creationId xmlns:p14="http://schemas.microsoft.com/office/powerpoint/2010/main" val="15913239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7408</TotalTime>
  <Words>7919</Words>
  <Application>Microsoft Office PowerPoint</Application>
  <PresentationFormat>On-screen Show (4:3)</PresentationFormat>
  <Paragraphs>1148</Paragraphs>
  <Slides>51</Slides>
  <Notes>51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Arial</vt:lpstr>
      <vt:lpstr>Arial Narrow</vt:lpstr>
      <vt:lpstr>Calibri</vt:lpstr>
      <vt:lpstr>Calibri Light</vt:lpstr>
      <vt:lpstr>Cambria Math</vt:lpstr>
      <vt:lpstr>Courier New</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Apostolos Psaros Andriopoulos</dc:creator>
  <cp:lastModifiedBy>Apostolos Psaros</cp:lastModifiedBy>
  <cp:revision>332</cp:revision>
  <cp:lastPrinted>2019-06-10T01:43:02Z</cp:lastPrinted>
  <dcterms:created xsi:type="dcterms:W3CDTF">2019-06-06T13:36:29Z</dcterms:created>
  <dcterms:modified xsi:type="dcterms:W3CDTF">2020-04-16T22:57:52Z</dcterms:modified>
</cp:coreProperties>
</file>